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3"/>
    <p:sldMasterId id="2147483653" r:id="rId4"/>
  </p:sldMasterIdLst>
  <p:notesMasterIdLst>
    <p:notesMasterId r:id="rId6"/>
  </p:notesMasterIdLst>
  <p:sldIdLst>
    <p:sldId id="256" r:id="rId5"/>
    <p:sldId id="295" r:id="rId7"/>
    <p:sldId id="302" r:id="rId8"/>
    <p:sldId id="303" r:id="rId9"/>
    <p:sldId id="304" r:id="rId10"/>
    <p:sldId id="309" r:id="rId11"/>
    <p:sldId id="314" r:id="rId12"/>
    <p:sldId id="291" r:id="rId13"/>
    <p:sldId id="290" r:id="rId14"/>
    <p:sldId id="292" r:id="rId15"/>
    <p:sldId id="293" r:id="rId16"/>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E1DF"/>
    <a:srgbClr val="01E0E4"/>
    <a:srgbClr val="001B4C"/>
    <a:srgbClr val="04031F"/>
    <a:srgbClr val="4454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118" d="100"/>
          <a:sy n="118" d="100"/>
        </p:scale>
        <p:origin x="120" y="624"/>
      </p:cViewPr>
      <p:guideLst>
        <p:guide orient="horz" pos="2233"/>
        <p:guide pos="369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0" Type="http://schemas.openxmlformats.org/officeDocument/2006/relationships/tags" Target="tags/tag2.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19DF03-6F72-4B40-9223-127F109016C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0ED418-A47D-4BF7-AE0B-71AD1A5FD48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0ED418-A47D-4BF7-AE0B-71AD1A5FD48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0ED418-A47D-4BF7-AE0B-71AD1A5FD48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0ED418-A47D-4BF7-AE0B-71AD1A5FD48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0ED418-A47D-4BF7-AE0B-71AD1A5FD487}"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0ED418-A47D-4BF7-AE0B-71AD1A5FD487}"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D0ED418-A47D-4BF7-AE0B-71AD1A5FD48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E1AB56B-3AA2-4EBA-A643-BCFF7468EAE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7F1A11F-D219-4CED-AB8E-0A399EEBA28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1000"/>
    </mc:Choice>
    <mc:Fallback>
      <p:transition advTm="1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E1AB56B-3AA2-4EBA-A643-BCFF7468EAE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7F1A11F-D219-4CED-AB8E-0A399EEBA28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1000"/>
    </mc:Choice>
    <mc:Fallback>
      <p:transition advTm="1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E1AB56B-3AA2-4EBA-A643-BCFF7468EAE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7F1A11F-D219-4CED-AB8E-0A399EEBA28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advTm="1000"/>
    </mc:Choice>
    <mc:Fallback>
      <p:transition advTm="1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
        <p:nvSpPr>
          <p:cNvPr id="11" name="矩形 10"/>
          <p:cNvSpPr/>
          <p:nvPr userDrawn="1"/>
        </p:nvSpPr>
        <p:spPr>
          <a:xfrm>
            <a:off x="11416864" y="6611779"/>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black"/>
                </a:solidFill>
                <a:effectLst/>
                <a:uLnTx/>
                <a:uFillTx/>
              </a:rPr>
              <a:t>PPT</a:t>
            </a:r>
            <a:r>
              <a:rPr kumimoji="0" lang="zh-CN" altLang="en-US" sz="100" b="0" i="0" u="none" strike="noStrike" kern="0" cap="none" spc="0" normalizeH="0" baseline="0" noProof="0" dirty="0" smtClean="0">
                <a:ln>
                  <a:noFill/>
                </a:ln>
                <a:solidFill>
                  <a:prstClr val="black"/>
                </a:solidFill>
                <a:effectLst/>
                <a:uLnTx/>
                <a:uFillTx/>
              </a:rPr>
              <a:t>模板下载：</a:t>
            </a:r>
            <a:r>
              <a:rPr kumimoji="0" lang="en-US" altLang="zh-CN" sz="100" b="0" i="0" u="none" strike="noStrike" kern="0" cap="none" spc="0" normalizeH="0" baseline="0" noProof="0" dirty="0" smtClean="0">
                <a:ln>
                  <a:noFill/>
                </a:ln>
                <a:solidFill>
                  <a:prstClr val="black"/>
                </a:solidFill>
                <a:effectLst/>
                <a:uLnTx/>
                <a:uFillTx/>
              </a:rPr>
              <a:t>www.1ppt.com/moban/     </a:t>
            </a:r>
            <a:r>
              <a:rPr kumimoji="0" lang="zh-CN" altLang="en-US" sz="100" b="0" i="0" u="none" strike="noStrike" kern="0" cap="none" spc="0" normalizeH="0" baseline="0" noProof="0" dirty="0" smtClean="0">
                <a:ln>
                  <a:noFill/>
                </a:ln>
                <a:solidFill>
                  <a:prstClr val="black"/>
                </a:solidFill>
                <a:effectLst/>
                <a:uLnTx/>
                <a:uFillTx/>
              </a:rPr>
              <a:t>行业</a:t>
            </a:r>
            <a:r>
              <a:rPr kumimoji="0" lang="en-US" altLang="zh-CN" sz="100" b="0" i="0" u="none" strike="noStrike" kern="0" cap="none" spc="0" normalizeH="0" baseline="0" noProof="0" dirty="0" smtClean="0">
                <a:ln>
                  <a:noFill/>
                </a:ln>
                <a:solidFill>
                  <a:prstClr val="black"/>
                </a:solidFill>
                <a:effectLst/>
                <a:uLnTx/>
                <a:uFillTx/>
              </a:rPr>
              <a:t>PPT</a:t>
            </a:r>
            <a:r>
              <a:rPr kumimoji="0" lang="zh-CN" altLang="en-US" sz="100" b="0" i="0" u="none" strike="noStrike" kern="0" cap="none" spc="0" normalizeH="0" baseline="0" noProof="0" dirty="0" smtClean="0">
                <a:ln>
                  <a:noFill/>
                </a:ln>
                <a:solidFill>
                  <a:prstClr val="black"/>
                </a:solidFill>
                <a:effectLst/>
                <a:uLnTx/>
                <a:uFillTx/>
              </a:rPr>
              <a:t>模板：</a:t>
            </a:r>
            <a:r>
              <a:rPr kumimoji="0" lang="en-US" altLang="zh-CN" sz="100" b="0" i="0" u="none" strike="noStrike" kern="0" cap="none" spc="0" normalizeH="0" baseline="0" noProof="0" dirty="0" smtClean="0">
                <a:ln>
                  <a:noFill/>
                </a:ln>
                <a:solidFill>
                  <a:prstClr val="black"/>
                </a:solidFill>
                <a:effectLst/>
                <a:uLnTx/>
                <a:uFillTx/>
              </a:rPr>
              <a:t>www.1ppt.com/hangye/ </a:t>
            </a:r>
            <a:endParaRPr kumimoji="0" lang="en-US" altLang="zh-CN" sz="100" b="0" i="0" u="none" strike="noStrike" kern="0" cap="none" spc="0" normalizeH="0" baseline="0" noProof="0" dirty="0" smtClean="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black"/>
                </a:solidFill>
                <a:effectLst/>
                <a:uLnTx/>
                <a:uFillTx/>
              </a:rPr>
              <a:t>节日</a:t>
            </a:r>
            <a:r>
              <a:rPr kumimoji="0" lang="en-US" altLang="zh-CN" sz="100" b="0" i="0" u="none" strike="noStrike" kern="0" cap="none" spc="0" normalizeH="0" baseline="0" noProof="0" dirty="0" smtClean="0">
                <a:ln>
                  <a:noFill/>
                </a:ln>
                <a:solidFill>
                  <a:prstClr val="black"/>
                </a:solidFill>
                <a:effectLst/>
                <a:uLnTx/>
                <a:uFillTx/>
              </a:rPr>
              <a:t>PPT</a:t>
            </a:r>
            <a:r>
              <a:rPr kumimoji="0" lang="zh-CN" altLang="en-US" sz="100" b="0" i="0" u="none" strike="noStrike" kern="0" cap="none" spc="0" normalizeH="0" baseline="0" noProof="0" dirty="0" smtClean="0">
                <a:ln>
                  <a:noFill/>
                </a:ln>
                <a:solidFill>
                  <a:prstClr val="black"/>
                </a:solidFill>
                <a:effectLst/>
                <a:uLnTx/>
                <a:uFillTx/>
              </a:rPr>
              <a:t>模板：</a:t>
            </a:r>
            <a:r>
              <a:rPr kumimoji="0" lang="en-US" altLang="zh-CN" sz="100" b="0" i="0" u="none" strike="noStrike" kern="0" cap="none" spc="0" normalizeH="0" baseline="0" noProof="0" dirty="0" smtClean="0">
                <a:ln>
                  <a:noFill/>
                </a:ln>
                <a:solidFill>
                  <a:prstClr val="black"/>
                </a:solidFill>
                <a:effectLst/>
                <a:uLnTx/>
                <a:uFillTx/>
              </a:rPr>
              <a:t>www.1ppt.com/jieri/           PPT</a:t>
            </a:r>
            <a:r>
              <a:rPr kumimoji="0" lang="zh-CN" altLang="en-US" sz="100" b="0" i="0" u="none" strike="noStrike" kern="0" cap="none" spc="0" normalizeH="0" baseline="0" noProof="0" dirty="0" smtClean="0">
                <a:ln>
                  <a:noFill/>
                </a:ln>
                <a:solidFill>
                  <a:prstClr val="black"/>
                </a:solidFill>
                <a:effectLst/>
                <a:uLnTx/>
                <a:uFillTx/>
              </a:rPr>
              <a:t>素材下载：</a:t>
            </a:r>
            <a:r>
              <a:rPr kumimoji="0" lang="en-US" altLang="zh-CN" sz="100" b="0" i="0" u="none" strike="noStrike" kern="0" cap="none" spc="0" normalizeH="0" baseline="0" noProof="0" dirty="0" smtClean="0">
                <a:ln>
                  <a:noFill/>
                </a:ln>
                <a:solidFill>
                  <a:prstClr val="black"/>
                </a:solidFill>
                <a:effectLst/>
                <a:uLnTx/>
                <a:uFillTx/>
              </a:rPr>
              <a:t>www.1ppt.com/sucai/</a:t>
            </a:r>
            <a:endParaRPr kumimoji="0" lang="en-US" altLang="zh-CN" sz="100" b="0" i="0" u="none" strike="noStrike" kern="0" cap="none" spc="0" normalizeH="0" baseline="0" noProof="0" dirty="0" smtClean="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black"/>
                </a:solidFill>
                <a:effectLst/>
                <a:uLnTx/>
                <a:uFillTx/>
              </a:rPr>
              <a:t>PPT</a:t>
            </a:r>
            <a:r>
              <a:rPr kumimoji="0" lang="zh-CN" altLang="en-US" sz="100" b="0" i="0" u="none" strike="noStrike" kern="0" cap="none" spc="0" normalizeH="0" baseline="0" noProof="0" dirty="0" smtClean="0">
                <a:ln>
                  <a:noFill/>
                </a:ln>
                <a:solidFill>
                  <a:prstClr val="black"/>
                </a:solidFill>
                <a:effectLst/>
                <a:uLnTx/>
                <a:uFillTx/>
              </a:rPr>
              <a:t>背景图片：</a:t>
            </a:r>
            <a:r>
              <a:rPr kumimoji="0" lang="en-US" altLang="zh-CN" sz="100" b="0" i="0" u="none" strike="noStrike" kern="0" cap="none" spc="0" normalizeH="0" baseline="0" noProof="0" dirty="0" smtClean="0">
                <a:ln>
                  <a:noFill/>
                </a:ln>
                <a:solidFill>
                  <a:prstClr val="black"/>
                </a:solidFill>
                <a:effectLst/>
                <a:uLnTx/>
                <a:uFillTx/>
              </a:rPr>
              <a:t>www.1ppt.com/beijing/      PPT</a:t>
            </a:r>
            <a:r>
              <a:rPr kumimoji="0" lang="zh-CN" altLang="en-US" sz="100" b="0" i="0" u="none" strike="noStrike" kern="0" cap="none" spc="0" normalizeH="0" baseline="0" noProof="0" dirty="0" smtClean="0">
                <a:ln>
                  <a:noFill/>
                </a:ln>
                <a:solidFill>
                  <a:prstClr val="black"/>
                </a:solidFill>
                <a:effectLst/>
                <a:uLnTx/>
                <a:uFillTx/>
              </a:rPr>
              <a:t>图表下载：</a:t>
            </a:r>
            <a:r>
              <a:rPr kumimoji="0" lang="en-US" altLang="zh-CN" sz="100" b="0" i="0" u="none" strike="noStrike" kern="0" cap="none" spc="0" normalizeH="0" baseline="0" noProof="0" dirty="0" smtClean="0">
                <a:ln>
                  <a:noFill/>
                </a:ln>
                <a:solidFill>
                  <a:prstClr val="black"/>
                </a:solidFill>
                <a:effectLst/>
                <a:uLnTx/>
                <a:uFillTx/>
              </a:rPr>
              <a:t>www.1ppt.com/tubiao/      </a:t>
            </a:r>
            <a:endParaRPr kumimoji="0" lang="en-US" altLang="zh-CN" sz="100" b="0" i="0" u="none" strike="noStrike" kern="0" cap="none" spc="0" normalizeH="0" baseline="0" noProof="0" dirty="0" smtClean="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black"/>
                </a:solidFill>
                <a:effectLst/>
                <a:uLnTx/>
                <a:uFillTx/>
              </a:rPr>
              <a:t>优秀</a:t>
            </a:r>
            <a:r>
              <a:rPr kumimoji="0" lang="en-US" altLang="zh-CN" sz="100" b="0" i="0" u="none" strike="noStrike" kern="0" cap="none" spc="0" normalizeH="0" baseline="0" noProof="0" dirty="0" smtClean="0">
                <a:ln>
                  <a:noFill/>
                </a:ln>
                <a:solidFill>
                  <a:prstClr val="black"/>
                </a:solidFill>
                <a:effectLst/>
                <a:uLnTx/>
                <a:uFillTx/>
              </a:rPr>
              <a:t>PPT</a:t>
            </a:r>
            <a:r>
              <a:rPr kumimoji="0" lang="zh-CN" altLang="en-US" sz="100" b="0" i="0" u="none" strike="noStrike" kern="0" cap="none" spc="0" normalizeH="0" baseline="0" noProof="0" dirty="0" smtClean="0">
                <a:ln>
                  <a:noFill/>
                </a:ln>
                <a:solidFill>
                  <a:prstClr val="black"/>
                </a:solidFill>
                <a:effectLst/>
                <a:uLnTx/>
                <a:uFillTx/>
              </a:rPr>
              <a:t>下载：</a:t>
            </a:r>
            <a:r>
              <a:rPr kumimoji="0" lang="en-US" altLang="zh-CN" sz="100" b="0" i="0" u="none" strike="noStrike" kern="0" cap="none" spc="0" normalizeH="0" baseline="0" noProof="0" dirty="0" smtClean="0">
                <a:ln>
                  <a:noFill/>
                </a:ln>
                <a:solidFill>
                  <a:prstClr val="black"/>
                </a:solidFill>
                <a:effectLst/>
                <a:uLnTx/>
                <a:uFillTx/>
              </a:rPr>
              <a:t>www.1ppt.com/xiazai/        PPT</a:t>
            </a:r>
            <a:r>
              <a:rPr kumimoji="0" lang="zh-CN" altLang="en-US" sz="100" b="0" i="0" u="none" strike="noStrike" kern="0" cap="none" spc="0" normalizeH="0" baseline="0" noProof="0" dirty="0" smtClean="0">
                <a:ln>
                  <a:noFill/>
                </a:ln>
                <a:solidFill>
                  <a:prstClr val="black"/>
                </a:solidFill>
                <a:effectLst/>
                <a:uLnTx/>
                <a:uFillTx/>
              </a:rPr>
              <a:t>教程： </a:t>
            </a:r>
            <a:r>
              <a:rPr kumimoji="0" lang="en-US" altLang="zh-CN" sz="100" b="0" i="0" u="none" strike="noStrike" kern="0" cap="none" spc="0" normalizeH="0" baseline="0" noProof="0" dirty="0" smtClean="0">
                <a:ln>
                  <a:noFill/>
                </a:ln>
                <a:solidFill>
                  <a:prstClr val="black"/>
                </a:solidFill>
                <a:effectLst/>
                <a:uLnTx/>
                <a:uFillTx/>
              </a:rPr>
              <a:t>www.1ppt.com/powerpoint/      </a:t>
            </a:r>
            <a:endParaRPr kumimoji="0" lang="en-US" altLang="zh-CN" sz="100" b="0" i="0" u="none" strike="noStrike" kern="0" cap="none" spc="0" normalizeH="0" baseline="0" noProof="0" dirty="0" smtClean="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black"/>
                </a:solidFill>
                <a:effectLst/>
                <a:uLnTx/>
                <a:uFillTx/>
              </a:rPr>
              <a:t>Word</a:t>
            </a:r>
            <a:r>
              <a:rPr kumimoji="0" lang="zh-CN" altLang="en-US" sz="100" b="0" i="0" u="none" strike="noStrike" kern="0" cap="none" spc="0" normalizeH="0" baseline="0" noProof="0" dirty="0" smtClean="0">
                <a:ln>
                  <a:noFill/>
                </a:ln>
                <a:solidFill>
                  <a:prstClr val="black"/>
                </a:solidFill>
                <a:effectLst/>
                <a:uLnTx/>
                <a:uFillTx/>
              </a:rPr>
              <a:t>教程： </a:t>
            </a:r>
            <a:r>
              <a:rPr kumimoji="0" lang="en-US" altLang="zh-CN" sz="100" b="0" i="0" u="none" strike="noStrike" kern="0" cap="none" spc="0" normalizeH="0" baseline="0" noProof="0" dirty="0" smtClean="0">
                <a:ln>
                  <a:noFill/>
                </a:ln>
                <a:solidFill>
                  <a:prstClr val="black"/>
                </a:solidFill>
                <a:effectLst/>
                <a:uLnTx/>
                <a:uFillTx/>
              </a:rPr>
              <a:t>www.1ppt.com/word/              Excel</a:t>
            </a:r>
            <a:r>
              <a:rPr kumimoji="0" lang="zh-CN" altLang="en-US" sz="100" b="0" i="0" u="none" strike="noStrike" kern="0" cap="none" spc="0" normalizeH="0" baseline="0" noProof="0" dirty="0" smtClean="0">
                <a:ln>
                  <a:noFill/>
                </a:ln>
                <a:solidFill>
                  <a:prstClr val="black"/>
                </a:solidFill>
                <a:effectLst/>
                <a:uLnTx/>
                <a:uFillTx/>
              </a:rPr>
              <a:t>教程：</a:t>
            </a:r>
            <a:r>
              <a:rPr kumimoji="0" lang="en-US" altLang="zh-CN" sz="100" b="0" i="0" u="none" strike="noStrike" kern="0" cap="none" spc="0" normalizeH="0" baseline="0" noProof="0" dirty="0" smtClean="0">
                <a:ln>
                  <a:noFill/>
                </a:ln>
                <a:solidFill>
                  <a:prstClr val="black"/>
                </a:solidFill>
                <a:effectLst/>
                <a:uLnTx/>
                <a:uFillTx/>
              </a:rPr>
              <a:t>www.1ppt.com/excel/  </a:t>
            </a:r>
            <a:endParaRPr kumimoji="0" lang="en-US" altLang="zh-CN" sz="100" b="0" i="0" u="none" strike="noStrike" kern="0" cap="none" spc="0" normalizeH="0" baseline="0" noProof="0" dirty="0" smtClean="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black"/>
                </a:solidFill>
                <a:effectLst/>
                <a:uLnTx/>
                <a:uFillTx/>
              </a:rPr>
              <a:t>资料下载：</a:t>
            </a:r>
            <a:r>
              <a:rPr kumimoji="0" lang="en-US" altLang="zh-CN" sz="100" b="0" i="0" u="none" strike="noStrike" kern="0" cap="none" spc="0" normalizeH="0" baseline="0" noProof="0" dirty="0" smtClean="0">
                <a:ln>
                  <a:noFill/>
                </a:ln>
                <a:solidFill>
                  <a:prstClr val="black"/>
                </a:solidFill>
                <a:effectLst/>
                <a:uLnTx/>
                <a:uFillTx/>
              </a:rPr>
              <a:t>www.1ppt.com/ziliao/                PPT</a:t>
            </a:r>
            <a:r>
              <a:rPr kumimoji="0" lang="zh-CN" altLang="en-US" sz="100" b="0" i="0" u="none" strike="noStrike" kern="0" cap="none" spc="0" normalizeH="0" baseline="0" noProof="0" dirty="0" smtClean="0">
                <a:ln>
                  <a:noFill/>
                </a:ln>
                <a:solidFill>
                  <a:prstClr val="black"/>
                </a:solidFill>
                <a:effectLst/>
                <a:uLnTx/>
                <a:uFillTx/>
              </a:rPr>
              <a:t>课件下载：</a:t>
            </a:r>
            <a:r>
              <a:rPr kumimoji="0" lang="en-US" altLang="zh-CN" sz="100" b="0" i="0" u="none" strike="noStrike" kern="0" cap="none" spc="0" normalizeH="0" baseline="0" noProof="0" dirty="0" smtClean="0">
                <a:ln>
                  <a:noFill/>
                </a:ln>
                <a:solidFill>
                  <a:prstClr val="black"/>
                </a:solidFill>
                <a:effectLst/>
                <a:uLnTx/>
                <a:uFillTx/>
              </a:rPr>
              <a:t>www.1ppt.com/kejian/ </a:t>
            </a:r>
            <a:endParaRPr kumimoji="0" lang="en-US" altLang="zh-CN" sz="100" b="0" i="0" u="none" strike="noStrike" kern="0" cap="none" spc="0" normalizeH="0" baseline="0" noProof="0" dirty="0" smtClean="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black"/>
                </a:solidFill>
                <a:effectLst/>
                <a:uLnTx/>
                <a:uFillTx/>
              </a:rPr>
              <a:t>范文下载：</a:t>
            </a:r>
            <a:r>
              <a:rPr kumimoji="0" lang="en-US" altLang="zh-CN" sz="100" b="0" i="0" u="none" strike="noStrike" kern="0" cap="none" spc="0" normalizeH="0" baseline="0" noProof="0" dirty="0" smtClean="0">
                <a:ln>
                  <a:noFill/>
                </a:ln>
                <a:solidFill>
                  <a:prstClr val="black"/>
                </a:solidFill>
                <a:effectLst/>
                <a:uLnTx/>
                <a:uFillTx/>
              </a:rPr>
              <a:t>www.1ppt.com/fanwen/             </a:t>
            </a:r>
            <a:r>
              <a:rPr kumimoji="0" lang="zh-CN" altLang="en-US" sz="100" b="0" i="0" u="none" strike="noStrike" kern="0" cap="none" spc="0" normalizeH="0" baseline="0" noProof="0" dirty="0" smtClean="0">
                <a:ln>
                  <a:noFill/>
                </a:ln>
                <a:solidFill>
                  <a:prstClr val="black"/>
                </a:solidFill>
                <a:effectLst/>
                <a:uLnTx/>
                <a:uFillTx/>
              </a:rPr>
              <a:t>试卷下载：</a:t>
            </a:r>
            <a:r>
              <a:rPr kumimoji="0" lang="en-US" altLang="zh-CN" sz="100" b="0" i="0" u="none" strike="noStrike" kern="0" cap="none" spc="0" normalizeH="0" baseline="0" noProof="0" dirty="0" smtClean="0">
                <a:ln>
                  <a:noFill/>
                </a:ln>
                <a:solidFill>
                  <a:prstClr val="black"/>
                </a:solidFill>
                <a:effectLst/>
                <a:uLnTx/>
                <a:uFillTx/>
              </a:rPr>
              <a:t>www.1ppt.com/shiti/  </a:t>
            </a:r>
            <a:endParaRPr kumimoji="0" lang="en-US" altLang="zh-CN" sz="100" b="0" i="0" u="none" strike="noStrike" kern="0" cap="none" spc="0" normalizeH="0" baseline="0" noProof="0" dirty="0" smtClean="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black"/>
                </a:solidFill>
                <a:effectLst/>
                <a:uLnTx/>
                <a:uFillTx/>
              </a:rPr>
              <a:t>教案下载：</a:t>
            </a:r>
            <a:r>
              <a:rPr kumimoji="0" lang="en-US" altLang="zh-CN" sz="100" b="0" i="0" u="none" strike="noStrike" kern="0" cap="none" spc="0" normalizeH="0" baseline="0" noProof="0" dirty="0" smtClean="0">
                <a:ln>
                  <a:noFill/>
                </a:ln>
                <a:solidFill>
                  <a:prstClr val="black"/>
                </a:solidFill>
                <a:effectLst/>
                <a:uLnTx/>
                <a:uFillTx/>
              </a:rPr>
              <a:t>www.1ppt.com/jiaoan/        </a:t>
            </a:r>
            <a:endParaRPr kumimoji="0" lang="en-US" altLang="zh-CN" sz="100" b="0" i="0" u="none" strike="noStrike" kern="0" cap="none" spc="0" normalizeH="0" baseline="0" noProof="0" dirty="0" smtClean="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smtClean="0">
                <a:ln>
                  <a:noFill/>
                </a:ln>
                <a:solidFill>
                  <a:prstClr val="black"/>
                </a:solidFill>
                <a:effectLst/>
                <a:uLnTx/>
                <a:uFillTx/>
              </a:rPr>
              <a:t>字体下载：</a:t>
            </a:r>
            <a:r>
              <a:rPr kumimoji="0" lang="en-US" altLang="zh-CN" sz="100" b="0" i="0" u="none" strike="noStrike" kern="0" cap="none" spc="0" normalizeH="0" baseline="0" noProof="0" dirty="0" smtClean="0">
                <a:ln>
                  <a:noFill/>
                </a:ln>
                <a:solidFill>
                  <a:prstClr val="black"/>
                </a:solidFill>
                <a:effectLst/>
                <a:uLnTx/>
                <a:uFillTx/>
              </a:rPr>
              <a:t>www.1ppt.com/ziti/</a:t>
            </a:r>
            <a:endParaRPr kumimoji="0" lang="en-US" altLang="zh-CN" sz="100" b="0" i="0" u="none" strike="noStrike" kern="0" cap="none" spc="0" normalizeH="0" baseline="0" noProof="0" dirty="0" smtClean="0">
              <a:ln>
                <a:noFill/>
              </a:ln>
              <a:solidFill>
                <a:prstClr val="black"/>
              </a:solidFill>
              <a:effectLst/>
              <a:uLnTx/>
              <a:uFillTx/>
            </a:endParaRP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black"/>
                </a:solidFill>
                <a:effectLst/>
                <a:uLnTx/>
                <a:uFillTx/>
              </a:rPr>
              <a:t> </a:t>
            </a:r>
            <a:endParaRPr kumimoji="0" lang="zh-CN" altLang="en-US" sz="100" b="0" i="0" u="none" strike="noStrike" kern="0" cap="none" spc="0" normalizeH="0" baseline="0" noProof="0" dirty="0" smtClean="0">
              <a:ln>
                <a:noFill/>
              </a:ln>
              <a:solidFill>
                <a:prstClr val="black"/>
              </a:solidFill>
              <a:effectLst/>
              <a:uLnTx/>
              <a:uFillTx/>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slideLayout" Target="../slideLayouts/slideLayout11.xml"/><Relationship Id="rId7" Type="http://schemas.openxmlformats.org/officeDocument/2006/relationships/slideLayout" Target="../slideLayouts/slideLayout10.xml"/><Relationship Id="rId6" Type="http://schemas.openxmlformats.org/officeDocument/2006/relationships/slideLayout" Target="../slideLayouts/slideLayout9.xml"/><Relationship Id="rId5" Type="http://schemas.openxmlformats.org/officeDocument/2006/relationships/slideLayout" Target="../slideLayouts/slideLayout8.xml"/><Relationship Id="rId4" Type="http://schemas.openxmlformats.org/officeDocument/2006/relationships/slideLayout" Target="../slideLayouts/slideLayout7.xml"/><Relationship Id="rId3" Type="http://schemas.openxmlformats.org/officeDocument/2006/relationships/slideLayout" Target="../slideLayouts/slideLayout6.xml"/><Relationship Id="rId2" Type="http://schemas.openxmlformats.org/officeDocument/2006/relationships/slideLayout" Target="../slideLayouts/slideLayout5.xml"/><Relationship Id="rId12" Type="http://schemas.openxmlformats.org/officeDocument/2006/relationships/theme" Target="../theme/theme3.xml"/><Relationship Id="rId11" Type="http://schemas.openxmlformats.org/officeDocument/2006/relationships/image" Target="../media/image1.jpeg"/><Relationship Id="rId10" Type="http://schemas.openxmlformats.org/officeDocument/2006/relationships/slideLayout" Target="../slideLayouts/slideLayout13.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1AB56B-3AA2-4EBA-A643-BCFF7468EAE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F1A11F-D219-4CED-AB8E-0A399EEBA28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p14:dur="0" advTm="1000"/>
    </mc:Choice>
    <mc:Fallback>
      <p:transition advTm="1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1AB56B-3AA2-4EBA-A643-BCFF7468EAE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F1A11F-D219-4CED-AB8E-0A399EEBA28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2" r:id="rId1"/>
  </p:sldLayoutIdLst>
  <mc:AlternateContent xmlns:mc="http://schemas.openxmlformats.org/markup-compatibility/2006">
    <mc:Choice xmlns:p14="http://schemas.microsoft.com/office/powerpoint/2010/main" Requires="p14">
      <p:transition p14:dur="0" advTm="1000"/>
    </mc:Choice>
    <mc:Fallback>
      <p:transition advTm="1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0">
          <a:blip r:embed="rId11"/>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微软雅黑" panose="020B0503020204020204" pitchFamily="34" charset="-122"/>
              </a:defRPr>
            </a:lvl1pPr>
          </a:lstStyle>
          <a:p>
            <a:fld id="{82F288E0-7875-42C4-84C8-98DBBD3BF4D2}"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微软雅黑" panose="020B0503020204020204" pitchFamily="34" charset="-122"/>
              </a:defRPr>
            </a:lvl1pPr>
          </a:lstStyle>
          <a:p>
            <a:fld id="{7D9BB5D0-35E4-459D-AEF3-FE4D7C45CC19}"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图片包含 动物&#10;&#10;已生成高可信度的说明"/>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73256" y="0"/>
            <a:ext cx="12365255" cy="6858000"/>
          </a:xfrm>
          <a:prstGeom prst="rect">
            <a:avLst/>
          </a:prstGeom>
        </p:spPr>
      </p:pic>
      <p:grpSp>
        <p:nvGrpSpPr>
          <p:cNvPr id="10" name="组合 9"/>
          <p:cNvGrpSpPr/>
          <p:nvPr/>
        </p:nvGrpSpPr>
        <p:grpSpPr>
          <a:xfrm>
            <a:off x="2153935" y="1967700"/>
            <a:ext cx="6671490" cy="1182647"/>
            <a:chOff x="738960" y="2514600"/>
            <a:chExt cx="6671490" cy="1182647"/>
          </a:xfrm>
        </p:grpSpPr>
        <p:sp>
          <p:nvSpPr>
            <p:cNvPr id="11" name="文本框 10"/>
            <p:cNvSpPr txBox="1"/>
            <p:nvPr/>
          </p:nvSpPr>
          <p:spPr>
            <a:xfrm>
              <a:off x="971550" y="2514600"/>
              <a:ext cx="6438900" cy="1106805"/>
            </a:xfrm>
            <a:prstGeom prst="rect">
              <a:avLst/>
            </a:prstGeom>
            <a:noFill/>
          </p:spPr>
          <p:txBody>
            <a:bodyPr wrap="square" rtlCol="0">
              <a:spAutoFit/>
            </a:bodyPr>
            <a:lstStyle/>
            <a:p>
              <a:pPr algn="ctr"/>
              <a:r>
                <a:rPr lang="en-US" altLang="zh-CN" sz="6600" spc="300" dirty="0" smtClean="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____</a:t>
              </a:r>
              <a:r>
                <a:rPr lang="zh-CN" altLang="en-US" sz="6600" spc="300" dirty="0" smtClean="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项目</a:t>
              </a:r>
              <a:r>
                <a:rPr lang="zh-CN" altLang="en-US" sz="6600"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汇报</a:t>
              </a:r>
              <a:endParaRPr lang="zh-CN" altLang="en-US" sz="6600"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endParaRPr>
            </a:p>
          </p:txBody>
        </p:sp>
        <p:cxnSp>
          <p:nvCxnSpPr>
            <p:cNvPr id="12" name="原创设计师QQ69613753    _4"/>
            <p:cNvCxnSpPr/>
            <p:nvPr/>
          </p:nvCxnSpPr>
          <p:spPr>
            <a:xfrm>
              <a:off x="738960" y="3697247"/>
              <a:ext cx="6598920" cy="0"/>
            </a:xfrm>
            <a:prstGeom prst="line">
              <a:avLst/>
            </a:prstGeom>
            <a:ln w="25400">
              <a:gradFill>
                <a:gsLst>
                  <a:gs pos="71000">
                    <a:srgbClr val="B6C6DD"/>
                  </a:gs>
                  <a:gs pos="0">
                    <a:schemeClr val="bg1">
                      <a:alpha val="0"/>
                    </a:schemeClr>
                  </a:gs>
                  <a:gs pos="100000">
                    <a:srgbClr val="425C8F">
                      <a:alpha val="0"/>
                    </a:srgbClr>
                  </a:gs>
                </a:gsLst>
                <a:lin ang="0" scaled="0"/>
              </a:gradFill>
            </a:ln>
          </p:spPr>
          <p:style>
            <a:lnRef idx="1">
              <a:schemeClr val="accent1"/>
            </a:lnRef>
            <a:fillRef idx="0">
              <a:schemeClr val="accent1"/>
            </a:fillRef>
            <a:effectRef idx="0">
              <a:schemeClr val="accent1"/>
            </a:effectRef>
            <a:fontRef idx="minor">
              <a:schemeClr val="tx1"/>
            </a:fontRef>
          </p:style>
        </p:cxnSp>
      </p:grpSp>
      <p:sp>
        <p:nvSpPr>
          <p:cNvPr id="7" name="TextBox 6"/>
          <p:cNvSpPr txBox="1"/>
          <p:nvPr/>
        </p:nvSpPr>
        <p:spPr>
          <a:xfrm>
            <a:off x="3219450" y="3790950"/>
            <a:ext cx="4857750" cy="460375"/>
          </a:xfrm>
          <a:prstGeom prst="rect">
            <a:avLst/>
          </a:prstGeom>
          <a:noFill/>
        </p:spPr>
        <p:txBody>
          <a:bodyPr wrap="square" rtlCol="0">
            <a:spAutoFit/>
          </a:bodyPr>
          <a:lstStyle/>
          <a:p>
            <a:r>
              <a:rPr lang="zh-CN" altLang="en-US" sz="2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项目申报单位：</a:t>
            </a: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0" advTm="1000"/>
    </mc:Choice>
    <mc:Fallback>
      <p:transition advTm="100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4031F"/>
            </a:gs>
            <a:gs pos="35000">
              <a:srgbClr val="04031F"/>
            </a:gs>
            <a:gs pos="100000">
              <a:srgbClr val="001B4C"/>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2" name="图片 11" descr="图片包含 动物&#10;&#10;已生成高可信度的说明"/>
          <p:cNvPicPr>
            <a:picLocks noChangeAspect="1"/>
          </p:cNvPicPr>
          <p:nvPr/>
        </p:nvPicPr>
        <p:blipFill>
          <a:blip r:embed="rId1" cstate="print">
            <a:extLst>
              <a:ext uri="{28A0092B-C50C-407E-A947-70E740481C1C}">
                <a14:useLocalDpi xmlns:a14="http://schemas.microsoft.com/office/drawing/2010/main" val="0"/>
              </a:ext>
            </a:extLst>
          </a:blip>
          <a:srcRect r="65458" b="56672"/>
          <a:stretch>
            <a:fillRect/>
          </a:stretch>
        </p:blipFill>
        <p:spPr>
          <a:xfrm>
            <a:off x="0" y="1"/>
            <a:ext cx="1871961" cy="1320800"/>
          </a:xfrm>
          <a:custGeom>
            <a:avLst/>
            <a:gdLst>
              <a:gd name="connsiteX0" fmla="*/ 0 w 3064932"/>
              <a:gd name="connsiteY0" fmla="*/ 0 h 2162525"/>
              <a:gd name="connsiteX1" fmla="*/ 3064932 w 3064932"/>
              <a:gd name="connsiteY1" fmla="*/ 0 h 2162525"/>
              <a:gd name="connsiteX2" fmla="*/ 2082798 w 3064932"/>
              <a:gd name="connsiteY2" fmla="*/ 491067 h 2162525"/>
              <a:gd name="connsiteX3" fmla="*/ 1761064 w 3064932"/>
              <a:gd name="connsiteY3" fmla="*/ 711200 h 2162525"/>
              <a:gd name="connsiteX4" fmla="*/ 1439331 w 3064932"/>
              <a:gd name="connsiteY4" fmla="*/ 880534 h 2162525"/>
              <a:gd name="connsiteX5" fmla="*/ 1032931 w 3064932"/>
              <a:gd name="connsiteY5" fmla="*/ 1219200 h 2162525"/>
              <a:gd name="connsiteX6" fmla="*/ 287864 w 3064932"/>
              <a:gd name="connsiteY6" fmla="*/ 1862667 h 2162525"/>
              <a:gd name="connsiteX7" fmla="*/ 0 w 3064932"/>
              <a:gd name="connsiteY7" fmla="*/ 2162525 h 21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4932" h="2162525">
                <a:moveTo>
                  <a:pt x="0" y="0"/>
                </a:moveTo>
                <a:lnTo>
                  <a:pt x="3064932" y="0"/>
                </a:lnTo>
                <a:lnTo>
                  <a:pt x="2082798" y="491067"/>
                </a:lnTo>
                <a:lnTo>
                  <a:pt x="1761064" y="711200"/>
                </a:lnTo>
                <a:lnTo>
                  <a:pt x="1439331" y="880534"/>
                </a:lnTo>
                <a:lnTo>
                  <a:pt x="1032931" y="1219200"/>
                </a:lnTo>
                <a:lnTo>
                  <a:pt x="287864" y="1862667"/>
                </a:lnTo>
                <a:lnTo>
                  <a:pt x="0" y="2162525"/>
                </a:lnTo>
                <a:close/>
              </a:path>
            </a:pathLst>
          </a:custGeom>
        </p:spPr>
      </p:pic>
      <p:sp>
        <p:nvSpPr>
          <p:cNvPr id="13" name="文本框 12"/>
          <p:cNvSpPr txBox="1"/>
          <p:nvPr/>
        </p:nvSpPr>
        <p:spPr>
          <a:xfrm>
            <a:off x="1364596" y="399715"/>
            <a:ext cx="6438900" cy="521970"/>
          </a:xfrm>
          <a:prstGeom prst="rect">
            <a:avLst/>
          </a:prstGeom>
          <a:noFill/>
        </p:spPr>
        <p:txBody>
          <a:bodyPr wrap="square" rtlCol="0">
            <a:spAutoFit/>
          </a:bodyPr>
          <a:lstStyle/>
          <a:p>
            <a:pPr algn="l"/>
            <a:r>
              <a:rPr lang="en-US" altLang="zh-CN" sz="2800" b="1" spc="300" dirty="0" smtClean="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4.</a:t>
            </a:r>
            <a:r>
              <a:rPr lang="zh-CN" altLang="en-US" sz="2800" b="1" spc="300" dirty="0" smtClean="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项目预期效果</a:t>
            </a:r>
            <a:endParaRPr lang="zh-CN" altLang="en-US" sz="28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endParaRPr>
          </a:p>
        </p:txBody>
      </p:sp>
      <p:sp>
        <p:nvSpPr>
          <p:cNvPr id="167" name="Isosceles Triangle 336"/>
          <p:cNvSpPr/>
          <p:nvPr/>
        </p:nvSpPr>
        <p:spPr>
          <a:xfrm rot="5400000">
            <a:off x="1849897" y="1630810"/>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68" name="Isosceles Triangle 340"/>
          <p:cNvSpPr/>
          <p:nvPr/>
        </p:nvSpPr>
        <p:spPr>
          <a:xfrm rot="5400000">
            <a:off x="1849897" y="3184608"/>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69" name="Isosceles Triangle 344"/>
          <p:cNvSpPr/>
          <p:nvPr/>
        </p:nvSpPr>
        <p:spPr>
          <a:xfrm rot="5400000">
            <a:off x="1849897" y="4402413"/>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72" name="TextBox 13"/>
          <p:cNvSpPr txBox="1"/>
          <p:nvPr/>
        </p:nvSpPr>
        <p:spPr>
          <a:xfrm>
            <a:off x="2186940" y="1449070"/>
            <a:ext cx="3828415" cy="82994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项目预期能达到的连接数，或者服务人次数</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 name="TextBox 13"/>
          <p:cNvSpPr txBox="1"/>
          <p:nvPr/>
        </p:nvSpPr>
        <p:spPr>
          <a:xfrm>
            <a:off x="2186940" y="2969895"/>
            <a:ext cx="3713480" cy="46037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项目的社会经济效益</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 name="TextBox 13"/>
          <p:cNvSpPr txBox="1"/>
          <p:nvPr/>
        </p:nvSpPr>
        <p:spPr>
          <a:xfrm>
            <a:off x="2186940" y="4232275"/>
            <a:ext cx="4969510" cy="1198880"/>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阶段性进展和质量指标（是否实现技术突破、促进标准形成、全国或行业示范引领、本地产业带动等）</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70" name="Isosceles Triangle 344"/>
          <p:cNvSpPr/>
          <p:nvPr/>
        </p:nvSpPr>
        <p:spPr>
          <a:xfrm rot="5400000">
            <a:off x="1849897" y="5874343"/>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71" name="TextBox 13"/>
          <p:cNvSpPr txBox="1"/>
          <p:nvPr/>
        </p:nvSpPr>
        <p:spPr>
          <a:xfrm>
            <a:off x="2186940" y="5704205"/>
            <a:ext cx="4001135" cy="46037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其他需要重点说明的事项</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0" advTm="1000"/>
    </mc:Choice>
    <mc:Fallback>
      <p:transition advTm="100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4031F"/>
            </a:gs>
            <a:gs pos="35000">
              <a:srgbClr val="04031F"/>
            </a:gs>
            <a:gs pos="100000">
              <a:srgbClr val="001B4C"/>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2" name="图片 11" descr="图片包含 动物&#10;&#10;已生成高可信度的说明"/>
          <p:cNvPicPr>
            <a:picLocks noChangeAspect="1"/>
          </p:cNvPicPr>
          <p:nvPr/>
        </p:nvPicPr>
        <p:blipFill>
          <a:blip r:embed="rId1" cstate="print">
            <a:extLst>
              <a:ext uri="{28A0092B-C50C-407E-A947-70E740481C1C}">
                <a14:useLocalDpi xmlns:a14="http://schemas.microsoft.com/office/drawing/2010/main" val="0"/>
              </a:ext>
            </a:extLst>
          </a:blip>
          <a:srcRect r="65458" b="56672"/>
          <a:stretch>
            <a:fillRect/>
          </a:stretch>
        </p:blipFill>
        <p:spPr>
          <a:xfrm>
            <a:off x="0" y="1"/>
            <a:ext cx="1871961" cy="1320800"/>
          </a:xfrm>
          <a:custGeom>
            <a:avLst/>
            <a:gdLst>
              <a:gd name="connsiteX0" fmla="*/ 0 w 3064932"/>
              <a:gd name="connsiteY0" fmla="*/ 0 h 2162525"/>
              <a:gd name="connsiteX1" fmla="*/ 3064932 w 3064932"/>
              <a:gd name="connsiteY1" fmla="*/ 0 h 2162525"/>
              <a:gd name="connsiteX2" fmla="*/ 2082798 w 3064932"/>
              <a:gd name="connsiteY2" fmla="*/ 491067 h 2162525"/>
              <a:gd name="connsiteX3" fmla="*/ 1761064 w 3064932"/>
              <a:gd name="connsiteY3" fmla="*/ 711200 h 2162525"/>
              <a:gd name="connsiteX4" fmla="*/ 1439331 w 3064932"/>
              <a:gd name="connsiteY4" fmla="*/ 880534 h 2162525"/>
              <a:gd name="connsiteX5" fmla="*/ 1032931 w 3064932"/>
              <a:gd name="connsiteY5" fmla="*/ 1219200 h 2162525"/>
              <a:gd name="connsiteX6" fmla="*/ 287864 w 3064932"/>
              <a:gd name="connsiteY6" fmla="*/ 1862667 h 2162525"/>
              <a:gd name="connsiteX7" fmla="*/ 0 w 3064932"/>
              <a:gd name="connsiteY7" fmla="*/ 2162525 h 21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4932" h="2162525">
                <a:moveTo>
                  <a:pt x="0" y="0"/>
                </a:moveTo>
                <a:lnTo>
                  <a:pt x="3064932" y="0"/>
                </a:lnTo>
                <a:lnTo>
                  <a:pt x="2082798" y="491067"/>
                </a:lnTo>
                <a:lnTo>
                  <a:pt x="1761064" y="711200"/>
                </a:lnTo>
                <a:lnTo>
                  <a:pt x="1439331" y="880534"/>
                </a:lnTo>
                <a:lnTo>
                  <a:pt x="1032931" y="1219200"/>
                </a:lnTo>
                <a:lnTo>
                  <a:pt x="287864" y="1862667"/>
                </a:lnTo>
                <a:lnTo>
                  <a:pt x="0" y="2162525"/>
                </a:lnTo>
                <a:close/>
              </a:path>
            </a:pathLst>
          </a:custGeom>
        </p:spPr>
      </p:pic>
      <p:sp>
        <p:nvSpPr>
          <p:cNvPr id="13" name="文本框 12"/>
          <p:cNvSpPr txBox="1"/>
          <p:nvPr/>
        </p:nvSpPr>
        <p:spPr>
          <a:xfrm>
            <a:off x="1364596" y="399715"/>
            <a:ext cx="6438900" cy="521970"/>
          </a:xfrm>
          <a:prstGeom prst="rect">
            <a:avLst/>
          </a:prstGeom>
          <a:noFill/>
        </p:spPr>
        <p:txBody>
          <a:bodyPr wrap="square" rtlCol="0">
            <a:spAutoFit/>
          </a:bodyPr>
          <a:lstStyle/>
          <a:p>
            <a:pPr algn="l"/>
            <a:r>
              <a:rPr lang="en-US" altLang="zh-CN" sz="2800" b="1" spc="300" dirty="0" smtClean="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5.</a:t>
            </a:r>
            <a:r>
              <a:rPr lang="zh-CN" altLang="en-US" sz="28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其他补充</a:t>
            </a:r>
            <a:endParaRPr lang="zh-CN" altLang="en-US" sz="28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endParaRPr>
          </a:p>
        </p:txBody>
      </p:sp>
      <p:sp>
        <p:nvSpPr>
          <p:cNvPr id="167" name="Isosceles Triangle 336"/>
          <p:cNvSpPr/>
          <p:nvPr/>
        </p:nvSpPr>
        <p:spPr>
          <a:xfrm rot="5400000">
            <a:off x="1849897" y="2210565"/>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68" name="Isosceles Triangle 340"/>
          <p:cNvSpPr/>
          <p:nvPr/>
        </p:nvSpPr>
        <p:spPr>
          <a:xfrm rot="5400000">
            <a:off x="1849897" y="3335738"/>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69" name="Isosceles Triangle 344"/>
          <p:cNvSpPr/>
          <p:nvPr/>
        </p:nvSpPr>
        <p:spPr>
          <a:xfrm rot="5400000">
            <a:off x="1849897" y="4402413"/>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72" name="TextBox 13"/>
          <p:cNvSpPr txBox="1"/>
          <p:nvPr/>
        </p:nvSpPr>
        <p:spPr>
          <a:xfrm>
            <a:off x="2186940" y="2028825"/>
            <a:ext cx="3828415" cy="46037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补充</a:t>
            </a:r>
            <a:r>
              <a:rPr lang="zh-CN" altLang="en-US" dirty="0" smtClean="0">
                <a:latin typeface="Arial" panose="020B0604020202020204" pitchFamily="34" charset="0"/>
                <a:ea typeface="微软雅黑" panose="020B0503020204020204" pitchFamily="34" charset="-122"/>
                <a:sym typeface="Arial" panose="020B0604020202020204" pitchFamily="34" charset="0"/>
              </a:rPr>
              <a:t>说明</a:t>
            </a:r>
            <a:r>
              <a:rPr lang="en-US" altLang="zh-CN" dirty="0" smtClean="0">
                <a:latin typeface="Arial" panose="020B0604020202020204" pitchFamily="34" charset="0"/>
                <a:ea typeface="微软雅黑" panose="020B0503020204020204" pitchFamily="34" charset="-122"/>
                <a:sym typeface="Arial" panose="020B0604020202020204" pitchFamily="34" charset="0"/>
              </a:rPr>
              <a:t>1</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 name="TextBox 13"/>
          <p:cNvSpPr txBox="1"/>
          <p:nvPr/>
        </p:nvSpPr>
        <p:spPr>
          <a:xfrm>
            <a:off x="2186940" y="3121025"/>
            <a:ext cx="3713480" cy="46037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补充</a:t>
            </a:r>
            <a:r>
              <a:rPr lang="zh-CN" altLang="en-US" dirty="0" smtClean="0">
                <a:latin typeface="Arial" panose="020B0604020202020204" pitchFamily="34" charset="0"/>
                <a:ea typeface="微软雅黑" panose="020B0503020204020204" pitchFamily="34" charset="-122"/>
                <a:sym typeface="Arial" panose="020B0604020202020204" pitchFamily="34" charset="0"/>
              </a:rPr>
              <a:t>说明</a:t>
            </a:r>
            <a:r>
              <a:rPr lang="en-US" altLang="zh-CN" dirty="0" smtClean="0">
                <a:latin typeface="Arial" panose="020B0604020202020204" pitchFamily="34" charset="0"/>
                <a:ea typeface="微软雅黑" panose="020B0503020204020204" pitchFamily="34" charset="-122"/>
                <a:sym typeface="Arial" panose="020B0604020202020204" pitchFamily="34" charset="0"/>
              </a:rPr>
              <a:t>2</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 name="TextBox 13"/>
          <p:cNvSpPr txBox="1"/>
          <p:nvPr/>
        </p:nvSpPr>
        <p:spPr>
          <a:xfrm>
            <a:off x="2186940" y="4232275"/>
            <a:ext cx="4001135" cy="46037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补充</a:t>
            </a:r>
            <a:r>
              <a:rPr lang="zh-CN" altLang="en-US" dirty="0" smtClean="0">
                <a:latin typeface="Arial" panose="020B0604020202020204" pitchFamily="34" charset="0"/>
                <a:ea typeface="微软雅黑" panose="020B0503020204020204" pitchFamily="34" charset="-122"/>
                <a:sym typeface="Arial" panose="020B0604020202020204" pitchFamily="34" charset="0"/>
              </a:rPr>
              <a:t>说明</a:t>
            </a:r>
            <a:r>
              <a:rPr lang="en-US" altLang="zh-CN" dirty="0" smtClean="0">
                <a:latin typeface="Arial" panose="020B0604020202020204" pitchFamily="34" charset="0"/>
                <a:ea typeface="微软雅黑" panose="020B0503020204020204" pitchFamily="34" charset="-122"/>
                <a:sym typeface="Arial" panose="020B0604020202020204" pitchFamily="34" charset="0"/>
              </a:rPr>
              <a:t>3</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0" advTm="1000"/>
    </mc:Choice>
    <mc:Fallback>
      <p:transition advTm="100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图片包含 动物&#10;&#10;已生成高可信度的说明"/>
          <p:cNvPicPr>
            <a:picLocks noChangeAspect="1"/>
          </p:cNvPicPr>
          <p:nvPr/>
        </p:nvPicPr>
        <p:blipFill rotWithShape="1">
          <a:blip r:embed="rId1" cstate="print">
            <a:extLst>
              <a:ext uri="{28A0092B-C50C-407E-A947-70E740481C1C}">
                <a14:useLocalDpi xmlns:a14="http://schemas.microsoft.com/office/drawing/2010/main" val="0"/>
              </a:ext>
            </a:extLst>
          </a:blip>
          <a:srcRect b="15261"/>
          <a:stretch>
            <a:fillRect/>
          </a:stretch>
        </p:blipFill>
        <p:spPr>
          <a:xfrm>
            <a:off x="0" y="0"/>
            <a:ext cx="12192000" cy="6858000"/>
          </a:xfrm>
          <a:prstGeom prst="rect">
            <a:avLst/>
          </a:prstGeom>
        </p:spPr>
      </p:pic>
      <p:sp>
        <p:nvSpPr>
          <p:cNvPr id="13" name="矩形 12"/>
          <p:cNvSpPr/>
          <p:nvPr/>
        </p:nvSpPr>
        <p:spPr>
          <a:xfrm>
            <a:off x="20749" y="-7365"/>
            <a:ext cx="12192000" cy="6858000"/>
          </a:xfrm>
          <a:prstGeom prst="rect">
            <a:avLst/>
          </a:prstGeom>
          <a:gradFill flip="none" rotWithShape="1">
            <a:gsLst>
              <a:gs pos="68000">
                <a:srgbClr val="030727"/>
              </a:gs>
              <a:gs pos="0">
                <a:srgbClr val="04031F"/>
              </a:gs>
              <a:gs pos="100000">
                <a:srgbClr val="001B4C">
                  <a:alpha val="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5" name="矩形 14"/>
          <p:cNvSpPr/>
          <p:nvPr/>
        </p:nvSpPr>
        <p:spPr>
          <a:xfrm rot="18900000">
            <a:off x="3190102" y="1631121"/>
            <a:ext cx="743129" cy="736269"/>
          </a:xfrm>
          <a:prstGeom prst="rect">
            <a:avLst/>
          </a:prstGeom>
          <a:noFill/>
          <a:ln w="19050">
            <a:gradFill flip="none" rotWithShape="1">
              <a:gsLst>
                <a:gs pos="67000">
                  <a:srgbClr val="B6C6DD">
                    <a:alpha val="52000"/>
                  </a:srgbClr>
                </a:gs>
                <a:gs pos="0">
                  <a:schemeClr val="accent1">
                    <a:lumMod val="5000"/>
                    <a:lumOff val="95000"/>
                    <a:alpha val="43000"/>
                  </a:schemeClr>
                </a:gs>
                <a:gs pos="100000">
                  <a:srgbClr val="425C8F">
                    <a:alpha val="61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6" name="组合 15"/>
          <p:cNvGrpSpPr/>
          <p:nvPr/>
        </p:nvGrpSpPr>
        <p:grpSpPr>
          <a:xfrm>
            <a:off x="3084845" y="1453135"/>
            <a:ext cx="5297155" cy="2675379"/>
            <a:chOff x="2956356" y="2338956"/>
            <a:chExt cx="5297155" cy="2675379"/>
          </a:xfrm>
        </p:grpSpPr>
        <p:sp>
          <p:nvSpPr>
            <p:cNvPr id="32" name="文本框 31"/>
            <p:cNvSpPr txBox="1"/>
            <p:nvPr/>
          </p:nvSpPr>
          <p:spPr>
            <a:xfrm>
              <a:off x="4386361" y="2528318"/>
              <a:ext cx="2119824" cy="584775"/>
            </a:xfrm>
            <a:prstGeom prst="rect">
              <a:avLst/>
            </a:prstGeom>
            <a:noFill/>
          </p:spPr>
          <p:txBody>
            <a:bodyPr wrap="square" rtlCol="0">
              <a:spAutoFit/>
            </a:bodyPr>
            <a:lstStyle/>
            <a:p>
              <a:pPr algn="r"/>
              <a:r>
                <a:rPr lang="zh-CN" altLang="en-US" sz="3200" b="1" spc="300" dirty="0" smtClean="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项目介绍</a:t>
              </a:r>
              <a:endParaRPr lang="en-US" altLang="zh-CN" sz="3200" dirty="0">
                <a:gradFill>
                  <a:gsLst>
                    <a:gs pos="75000">
                      <a:srgbClr val="FEFEFF"/>
                    </a:gs>
                    <a:gs pos="25000">
                      <a:srgbClr val="FDFEFF"/>
                    </a:gs>
                    <a:gs pos="0">
                      <a:schemeClr val="bg1">
                        <a:alpha val="0"/>
                      </a:schemeClr>
                    </a:gs>
                    <a:gs pos="100000">
                      <a:schemeClr val="bg1">
                        <a:alpha val="20000"/>
                      </a:schemeClr>
                    </a:gs>
                  </a:gsLst>
                  <a:lin ang="0" scaled="0"/>
                </a:gradFill>
                <a:latin typeface="Arial" panose="020B0604020202020204" pitchFamily="34" charset="0"/>
                <a:ea typeface="微软雅黑" panose="020B0503020204020204" pitchFamily="34" charset="-122"/>
                <a:sym typeface="Arial" panose="020B0604020202020204" pitchFamily="34" charset="0"/>
              </a:endParaRPr>
            </a:p>
          </p:txBody>
        </p:sp>
        <p:sp>
          <p:nvSpPr>
            <p:cNvPr id="30" name="文本框 29"/>
            <p:cNvSpPr txBox="1"/>
            <p:nvPr/>
          </p:nvSpPr>
          <p:spPr>
            <a:xfrm>
              <a:off x="4443511" y="4307456"/>
              <a:ext cx="3810000" cy="584775"/>
            </a:xfrm>
            <a:prstGeom prst="rect">
              <a:avLst/>
            </a:prstGeom>
            <a:noFill/>
          </p:spPr>
          <p:txBody>
            <a:bodyPr wrap="square" rtlCol="0">
              <a:spAutoFit/>
            </a:bodyPr>
            <a:lstStyle/>
            <a:p>
              <a:pPr algn="r"/>
              <a:r>
                <a:rPr lang="zh-CN" altLang="en-US" sz="32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项目预算情况说明</a:t>
              </a:r>
              <a:endParaRPr lang="en-US" altLang="zh-CN" sz="3200" dirty="0">
                <a:gradFill>
                  <a:gsLst>
                    <a:gs pos="75000">
                      <a:srgbClr val="FEFEFF"/>
                    </a:gs>
                    <a:gs pos="25000">
                      <a:srgbClr val="FDFEFF"/>
                    </a:gs>
                    <a:gs pos="0">
                      <a:schemeClr val="bg1">
                        <a:alpha val="0"/>
                      </a:schemeClr>
                    </a:gs>
                    <a:gs pos="100000">
                      <a:schemeClr val="bg1">
                        <a:alpha val="20000"/>
                      </a:schemeClr>
                    </a:gs>
                  </a:gsLst>
                  <a:lin ang="0" scaled="0"/>
                </a:gradFill>
                <a:latin typeface="Arial" panose="020B0604020202020204" pitchFamily="34" charset="0"/>
                <a:ea typeface="微软雅黑" panose="020B0503020204020204" pitchFamily="34" charset="-122"/>
                <a:sym typeface="Arial" panose="020B0604020202020204" pitchFamily="34" charset="0"/>
              </a:endParaRPr>
            </a:p>
          </p:txBody>
        </p:sp>
        <p:sp>
          <p:nvSpPr>
            <p:cNvPr id="26" name="文本框 25"/>
            <p:cNvSpPr txBox="1"/>
            <p:nvPr/>
          </p:nvSpPr>
          <p:spPr>
            <a:xfrm>
              <a:off x="4523110" y="3373992"/>
              <a:ext cx="2930301" cy="584775"/>
            </a:xfrm>
            <a:prstGeom prst="rect">
              <a:avLst/>
            </a:prstGeom>
            <a:noFill/>
          </p:spPr>
          <p:txBody>
            <a:bodyPr wrap="square" rtlCol="0">
              <a:spAutoFit/>
            </a:bodyPr>
            <a:lstStyle/>
            <a:p>
              <a:pPr algn="l"/>
              <a:r>
                <a:rPr lang="zh-CN" altLang="en-US" sz="32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实施能力介绍</a:t>
              </a:r>
              <a:endParaRPr lang="en-US" altLang="zh-CN" sz="3200" dirty="0">
                <a:gradFill>
                  <a:gsLst>
                    <a:gs pos="75000">
                      <a:srgbClr val="FEFEFF"/>
                    </a:gs>
                    <a:gs pos="25000">
                      <a:srgbClr val="FDFEFF"/>
                    </a:gs>
                    <a:gs pos="0">
                      <a:schemeClr val="bg1">
                        <a:alpha val="0"/>
                      </a:schemeClr>
                    </a:gs>
                    <a:gs pos="100000">
                      <a:schemeClr val="bg1">
                        <a:alpha val="20000"/>
                      </a:schemeClr>
                    </a:gs>
                  </a:gsLst>
                  <a:lin ang="0" scaled="0"/>
                </a:gradFill>
                <a:latin typeface="Arial" panose="020B0604020202020204" pitchFamily="34" charset="0"/>
                <a:ea typeface="微软雅黑" panose="020B0503020204020204" pitchFamily="34" charset="-122"/>
                <a:sym typeface="Arial" panose="020B0604020202020204" pitchFamily="34" charset="0"/>
              </a:endParaRPr>
            </a:p>
          </p:txBody>
        </p:sp>
        <p:sp>
          <p:nvSpPr>
            <p:cNvPr id="21" name="原创设计师QQ69613753    _10"/>
            <p:cNvSpPr/>
            <p:nvPr/>
          </p:nvSpPr>
          <p:spPr>
            <a:xfrm>
              <a:off x="3032556" y="2338956"/>
              <a:ext cx="914400" cy="91440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gradFill>
                    <a:gsLst>
                      <a:gs pos="100000">
                        <a:srgbClr val="FDFEFF"/>
                      </a:gs>
                      <a:gs pos="0">
                        <a:schemeClr val="bg1">
                          <a:alpha val="0"/>
                        </a:schemeClr>
                      </a:gs>
                    </a:gsLst>
                    <a:lin ang="5400000" scaled="0"/>
                  </a:gradFill>
                  <a:latin typeface="Arial" panose="020B0604020202020204" pitchFamily="34" charset="0"/>
                  <a:ea typeface="微软雅黑" panose="020B0503020204020204" pitchFamily="34" charset="-122"/>
                  <a:cs typeface="Calibri" panose="020F0502020204030204" pitchFamily="34" charset="0"/>
                  <a:sym typeface="Arial" panose="020B0604020202020204" pitchFamily="34" charset="0"/>
                </a:rPr>
                <a:t>1</a:t>
              </a:r>
              <a:endParaRPr lang="zh-CN" altLang="en-US" sz="4800" b="1" dirty="0">
                <a:gradFill>
                  <a:gsLst>
                    <a:gs pos="100000">
                      <a:srgbClr val="FDFEFF"/>
                    </a:gs>
                    <a:gs pos="0">
                      <a:schemeClr val="bg1">
                        <a:alpha val="0"/>
                      </a:schemeClr>
                    </a:gs>
                  </a:gsLst>
                  <a:lin ang="5400000" scaled="0"/>
                </a:gradFill>
                <a:latin typeface="Arial" panose="020B0604020202020204" pitchFamily="34" charset="0"/>
                <a:ea typeface="微软雅黑" panose="020B0503020204020204" pitchFamily="34" charset="-122"/>
                <a:cs typeface="Calibri" panose="020F0502020204030204" pitchFamily="34" charset="0"/>
                <a:sym typeface="Arial" panose="020B0604020202020204" pitchFamily="34" charset="0"/>
              </a:endParaRPr>
            </a:p>
          </p:txBody>
        </p:sp>
        <p:sp>
          <p:nvSpPr>
            <p:cNvPr id="22" name="原创设计师QQ69613753    _11"/>
            <p:cNvSpPr/>
            <p:nvPr/>
          </p:nvSpPr>
          <p:spPr>
            <a:xfrm>
              <a:off x="3006294" y="3120006"/>
              <a:ext cx="914400" cy="91440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gradFill>
                    <a:gsLst>
                      <a:gs pos="100000">
                        <a:srgbClr val="FDFEFF"/>
                      </a:gs>
                      <a:gs pos="0">
                        <a:schemeClr val="bg1">
                          <a:alpha val="0"/>
                        </a:schemeClr>
                      </a:gs>
                    </a:gsLst>
                    <a:lin ang="5400000" scaled="0"/>
                  </a:gradFill>
                  <a:latin typeface="Arial" panose="020B0604020202020204" pitchFamily="34" charset="0"/>
                  <a:ea typeface="微软雅黑" panose="020B0503020204020204" pitchFamily="34" charset="-122"/>
                  <a:cs typeface="Calibri" panose="020F0502020204030204" pitchFamily="34" charset="0"/>
                  <a:sym typeface="Arial" panose="020B0604020202020204" pitchFamily="34" charset="0"/>
                </a:rPr>
                <a:t>2</a:t>
              </a:r>
              <a:endParaRPr lang="zh-CN" altLang="en-US" sz="4800" b="1" dirty="0">
                <a:gradFill>
                  <a:gsLst>
                    <a:gs pos="100000">
                      <a:srgbClr val="FDFEFF"/>
                    </a:gs>
                    <a:gs pos="0">
                      <a:schemeClr val="bg1">
                        <a:alpha val="0"/>
                      </a:schemeClr>
                    </a:gs>
                  </a:gsLst>
                  <a:lin ang="5400000" scaled="0"/>
                </a:gradFill>
                <a:latin typeface="Arial" panose="020B0604020202020204" pitchFamily="34" charset="0"/>
                <a:ea typeface="微软雅黑" panose="020B0503020204020204" pitchFamily="34" charset="-122"/>
                <a:cs typeface="Calibri" panose="020F0502020204030204" pitchFamily="34" charset="0"/>
                <a:sym typeface="Arial" panose="020B0604020202020204" pitchFamily="34" charset="0"/>
              </a:endParaRPr>
            </a:p>
          </p:txBody>
        </p:sp>
        <p:sp>
          <p:nvSpPr>
            <p:cNvPr id="23" name="原创设计师QQ69613753    _12"/>
            <p:cNvSpPr/>
            <p:nvPr/>
          </p:nvSpPr>
          <p:spPr>
            <a:xfrm>
              <a:off x="2956356" y="4099935"/>
              <a:ext cx="914400" cy="91440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gradFill>
                    <a:gsLst>
                      <a:gs pos="100000">
                        <a:srgbClr val="FDFEFF"/>
                      </a:gs>
                      <a:gs pos="0">
                        <a:schemeClr val="bg1">
                          <a:alpha val="0"/>
                        </a:schemeClr>
                      </a:gs>
                    </a:gsLst>
                    <a:lin ang="5400000" scaled="0"/>
                  </a:gradFill>
                  <a:latin typeface="Arial" panose="020B0604020202020204" pitchFamily="34" charset="0"/>
                  <a:ea typeface="微软雅黑" panose="020B0503020204020204" pitchFamily="34" charset="-122"/>
                  <a:cs typeface="Calibri" panose="020F0502020204030204" pitchFamily="34" charset="0"/>
                  <a:sym typeface="Arial" panose="020B0604020202020204" pitchFamily="34" charset="0"/>
                </a:rPr>
                <a:t>3</a:t>
              </a:r>
              <a:endParaRPr lang="zh-CN" altLang="en-US" sz="4800" b="1" dirty="0">
                <a:gradFill>
                  <a:gsLst>
                    <a:gs pos="100000">
                      <a:srgbClr val="FDFEFF"/>
                    </a:gs>
                    <a:gs pos="0">
                      <a:schemeClr val="bg1">
                        <a:alpha val="0"/>
                      </a:schemeClr>
                    </a:gs>
                  </a:gsLst>
                  <a:lin ang="5400000" scaled="0"/>
                </a:gradFill>
                <a:latin typeface="Arial" panose="020B0604020202020204" pitchFamily="34" charset="0"/>
                <a:ea typeface="微软雅黑" panose="020B0503020204020204" pitchFamily="34" charset="-122"/>
                <a:cs typeface="Calibri" panose="020F0502020204030204" pitchFamily="34" charset="0"/>
                <a:sym typeface="Arial" panose="020B0604020202020204" pitchFamily="34" charset="0"/>
              </a:endParaRPr>
            </a:p>
          </p:txBody>
        </p:sp>
      </p:grpSp>
      <p:sp>
        <p:nvSpPr>
          <p:cNvPr id="33" name="矩形 32"/>
          <p:cNvSpPr/>
          <p:nvPr/>
        </p:nvSpPr>
        <p:spPr>
          <a:xfrm rot="18900000">
            <a:off x="3149572" y="3331754"/>
            <a:ext cx="743129" cy="736269"/>
          </a:xfrm>
          <a:prstGeom prst="rect">
            <a:avLst/>
          </a:prstGeom>
          <a:noFill/>
          <a:ln w="19050">
            <a:gradFill flip="none" rotWithShape="1">
              <a:gsLst>
                <a:gs pos="67000">
                  <a:srgbClr val="B6C6DD">
                    <a:alpha val="52000"/>
                  </a:srgbClr>
                </a:gs>
                <a:gs pos="0">
                  <a:schemeClr val="accent1">
                    <a:lumMod val="5000"/>
                    <a:lumOff val="95000"/>
                    <a:alpha val="43000"/>
                  </a:schemeClr>
                </a:gs>
                <a:gs pos="100000">
                  <a:srgbClr val="425C8F">
                    <a:alpha val="61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矩形 33"/>
          <p:cNvSpPr/>
          <p:nvPr/>
        </p:nvSpPr>
        <p:spPr>
          <a:xfrm rot="18900000">
            <a:off x="3217359" y="2412169"/>
            <a:ext cx="743129" cy="736269"/>
          </a:xfrm>
          <a:prstGeom prst="rect">
            <a:avLst/>
          </a:prstGeom>
          <a:noFill/>
          <a:ln w="19050">
            <a:gradFill flip="none" rotWithShape="1">
              <a:gsLst>
                <a:gs pos="67000">
                  <a:srgbClr val="B6C6DD">
                    <a:alpha val="52000"/>
                  </a:srgbClr>
                </a:gs>
                <a:gs pos="0">
                  <a:schemeClr val="accent1">
                    <a:lumMod val="5000"/>
                    <a:lumOff val="95000"/>
                    <a:alpha val="43000"/>
                  </a:schemeClr>
                </a:gs>
                <a:gs pos="100000">
                  <a:srgbClr val="425C8F">
                    <a:alpha val="61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矩形 34"/>
          <p:cNvSpPr/>
          <p:nvPr/>
        </p:nvSpPr>
        <p:spPr>
          <a:xfrm rot="18900000">
            <a:off x="3195878" y="4208053"/>
            <a:ext cx="743129" cy="736269"/>
          </a:xfrm>
          <a:prstGeom prst="rect">
            <a:avLst/>
          </a:prstGeom>
          <a:noFill/>
          <a:ln w="19050">
            <a:gradFill flip="none" rotWithShape="1">
              <a:gsLst>
                <a:gs pos="67000">
                  <a:srgbClr val="B6C6DD">
                    <a:alpha val="52000"/>
                  </a:srgbClr>
                </a:gs>
                <a:gs pos="0">
                  <a:schemeClr val="accent1">
                    <a:lumMod val="5000"/>
                    <a:lumOff val="95000"/>
                    <a:alpha val="43000"/>
                  </a:schemeClr>
                </a:gs>
                <a:gs pos="100000">
                  <a:srgbClr val="425C8F">
                    <a:alpha val="61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36" name="组合 35"/>
          <p:cNvGrpSpPr/>
          <p:nvPr/>
        </p:nvGrpSpPr>
        <p:grpSpPr>
          <a:xfrm>
            <a:off x="2712655" y="414798"/>
            <a:ext cx="6671490" cy="847292"/>
            <a:chOff x="738960" y="2514600"/>
            <a:chExt cx="6671490" cy="847292"/>
          </a:xfrm>
        </p:grpSpPr>
        <p:sp>
          <p:nvSpPr>
            <p:cNvPr id="37" name="文本框 36"/>
            <p:cNvSpPr txBox="1"/>
            <p:nvPr/>
          </p:nvSpPr>
          <p:spPr>
            <a:xfrm>
              <a:off x="971550" y="2514600"/>
              <a:ext cx="6438900" cy="830997"/>
            </a:xfrm>
            <a:prstGeom prst="rect">
              <a:avLst/>
            </a:prstGeom>
            <a:noFill/>
          </p:spPr>
          <p:txBody>
            <a:bodyPr wrap="square" rtlCol="0">
              <a:spAutoFit/>
            </a:bodyPr>
            <a:lstStyle/>
            <a:p>
              <a:pPr algn="ctr"/>
              <a:r>
                <a:rPr lang="en-US" altLang="zh-CN" sz="4800"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CONTENTS</a:t>
              </a:r>
              <a:endParaRPr lang="zh-CN" altLang="en-US" sz="4800"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endParaRPr>
            </a:p>
          </p:txBody>
        </p:sp>
        <p:cxnSp>
          <p:nvCxnSpPr>
            <p:cNvPr id="38" name="原创设计师QQ69613753    _4"/>
            <p:cNvCxnSpPr/>
            <p:nvPr/>
          </p:nvCxnSpPr>
          <p:spPr>
            <a:xfrm>
              <a:off x="738960" y="3361892"/>
              <a:ext cx="6598920" cy="0"/>
            </a:xfrm>
            <a:prstGeom prst="line">
              <a:avLst/>
            </a:prstGeom>
            <a:ln w="25400">
              <a:gradFill>
                <a:gsLst>
                  <a:gs pos="71000">
                    <a:srgbClr val="B6C6DD"/>
                  </a:gs>
                  <a:gs pos="0">
                    <a:schemeClr val="bg1">
                      <a:alpha val="0"/>
                    </a:schemeClr>
                  </a:gs>
                  <a:gs pos="100000">
                    <a:srgbClr val="425C8F">
                      <a:alpha val="0"/>
                    </a:srgbClr>
                  </a:gs>
                </a:gsLst>
                <a:lin ang="0" scaled="0"/>
              </a:gra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4727799" y="5276456"/>
            <a:ext cx="2788921" cy="584775"/>
          </a:xfrm>
          <a:prstGeom prst="rect">
            <a:avLst/>
          </a:prstGeom>
          <a:noFill/>
        </p:spPr>
        <p:txBody>
          <a:bodyPr wrap="square" rtlCol="0">
            <a:spAutoFit/>
          </a:bodyPr>
          <a:lstStyle/>
          <a:p>
            <a:pPr algn="l"/>
            <a:r>
              <a:rPr lang="zh-CN" sz="32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其他补充</a:t>
            </a:r>
            <a:endParaRPr lang="en-US" altLang="zh-CN" sz="32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endParaRPr>
          </a:p>
        </p:txBody>
      </p:sp>
      <p:sp>
        <p:nvSpPr>
          <p:cNvPr id="4" name="原创设计师QQ69613753    _13"/>
          <p:cNvSpPr/>
          <p:nvPr/>
        </p:nvSpPr>
        <p:spPr>
          <a:xfrm>
            <a:off x="3090333" y="4080889"/>
            <a:ext cx="914400" cy="91440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gradFill>
                  <a:gsLst>
                    <a:gs pos="100000">
                      <a:srgbClr val="FDFEFF"/>
                    </a:gs>
                    <a:gs pos="0">
                      <a:schemeClr val="bg1">
                        <a:alpha val="0"/>
                      </a:schemeClr>
                    </a:gs>
                  </a:gsLst>
                  <a:lin ang="5400000" scaled="0"/>
                </a:gradFill>
                <a:latin typeface="Arial" panose="020B0604020202020204" pitchFamily="34" charset="0"/>
                <a:ea typeface="微软雅黑" panose="020B0503020204020204" pitchFamily="34" charset="-122"/>
                <a:cs typeface="Calibri" panose="020F0502020204030204" pitchFamily="34" charset="0"/>
                <a:sym typeface="Arial" panose="020B0604020202020204" pitchFamily="34" charset="0"/>
              </a:rPr>
              <a:t>4</a:t>
            </a:r>
            <a:endParaRPr lang="zh-CN" altLang="en-US" sz="4800" b="1" dirty="0">
              <a:gradFill>
                <a:gsLst>
                  <a:gs pos="100000">
                    <a:srgbClr val="FDFEFF"/>
                  </a:gs>
                  <a:gs pos="0">
                    <a:schemeClr val="bg1">
                      <a:alpha val="0"/>
                    </a:schemeClr>
                  </a:gs>
                </a:gsLst>
                <a:lin ang="5400000" scaled="0"/>
              </a:gradFill>
              <a:latin typeface="Arial" panose="020B0604020202020204" pitchFamily="34" charset="0"/>
              <a:ea typeface="微软雅黑" panose="020B0503020204020204" pitchFamily="34" charset="-122"/>
              <a:cs typeface="Calibri" panose="020F0502020204030204" pitchFamily="34" charset="0"/>
              <a:sym typeface="Arial" panose="020B0604020202020204" pitchFamily="34" charset="0"/>
            </a:endParaRPr>
          </a:p>
        </p:txBody>
      </p:sp>
      <p:sp>
        <p:nvSpPr>
          <p:cNvPr id="5" name="矩形 4"/>
          <p:cNvSpPr/>
          <p:nvPr/>
        </p:nvSpPr>
        <p:spPr>
          <a:xfrm rot="18900000">
            <a:off x="3141316" y="4981484"/>
            <a:ext cx="743129" cy="736269"/>
          </a:xfrm>
          <a:prstGeom prst="rect">
            <a:avLst/>
          </a:prstGeom>
          <a:noFill/>
          <a:ln w="19050">
            <a:gradFill flip="none" rotWithShape="1">
              <a:gsLst>
                <a:gs pos="67000">
                  <a:srgbClr val="B6C6DD">
                    <a:alpha val="52000"/>
                  </a:srgbClr>
                </a:gs>
                <a:gs pos="0">
                  <a:schemeClr val="accent1">
                    <a:lumMod val="5000"/>
                    <a:lumOff val="95000"/>
                    <a:alpha val="43000"/>
                  </a:schemeClr>
                </a:gs>
                <a:gs pos="100000">
                  <a:srgbClr val="425C8F">
                    <a:alpha val="61000"/>
                  </a:srgbClr>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Arial" panose="020B0604020202020204" pitchFamily="34" charset="0"/>
                <a:ea typeface="微软雅黑" panose="020B0503020204020204" pitchFamily="34" charset="-122"/>
                <a:sym typeface="Arial" panose="020B0604020202020204" pitchFamily="34" charset="0"/>
              </a:rPr>
              <a:t>0</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6" name="原创设计师QQ69613753    _12"/>
          <p:cNvSpPr/>
          <p:nvPr/>
        </p:nvSpPr>
        <p:spPr>
          <a:xfrm>
            <a:off x="3150885" y="4911469"/>
            <a:ext cx="914400" cy="91440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gradFill>
                  <a:gsLst>
                    <a:gs pos="100000">
                      <a:srgbClr val="FDFEFF"/>
                    </a:gs>
                    <a:gs pos="0">
                      <a:schemeClr val="bg1">
                        <a:alpha val="0"/>
                      </a:schemeClr>
                    </a:gs>
                  </a:gsLst>
                  <a:lin ang="5400000" scaled="0"/>
                </a:gradFill>
                <a:latin typeface="Arial" panose="020B0604020202020204" pitchFamily="34" charset="0"/>
                <a:ea typeface="微软雅黑" panose="020B0503020204020204" pitchFamily="34" charset="-122"/>
                <a:cs typeface="Calibri" panose="020F0502020204030204" pitchFamily="34" charset="0"/>
                <a:sym typeface="Arial" panose="020B0604020202020204" pitchFamily="34" charset="0"/>
              </a:rPr>
              <a:t>5</a:t>
            </a:r>
            <a:endParaRPr lang="en-US" altLang="zh-CN" sz="4800" b="1" dirty="0">
              <a:gradFill>
                <a:gsLst>
                  <a:gs pos="100000">
                    <a:srgbClr val="FDFEFF"/>
                  </a:gs>
                  <a:gs pos="0">
                    <a:schemeClr val="bg1">
                      <a:alpha val="0"/>
                    </a:schemeClr>
                  </a:gs>
                </a:gsLst>
                <a:lin ang="5400000" scaled="0"/>
              </a:gradFill>
              <a:latin typeface="Arial" panose="020B0604020202020204" pitchFamily="34" charset="0"/>
              <a:ea typeface="微软雅黑" panose="020B0503020204020204" pitchFamily="34" charset="-122"/>
              <a:cs typeface="Calibri" panose="020F0502020204030204" pitchFamily="34" charset="0"/>
              <a:sym typeface="Arial" panose="020B0604020202020204" pitchFamily="34" charset="0"/>
            </a:endParaRPr>
          </a:p>
        </p:txBody>
      </p:sp>
      <p:sp>
        <p:nvSpPr>
          <p:cNvPr id="7" name="文本框 6"/>
          <p:cNvSpPr txBox="1"/>
          <p:nvPr/>
        </p:nvSpPr>
        <p:spPr>
          <a:xfrm>
            <a:off x="4400550" y="4323956"/>
            <a:ext cx="3143250" cy="584775"/>
          </a:xfrm>
          <a:prstGeom prst="rect">
            <a:avLst/>
          </a:prstGeom>
          <a:noFill/>
        </p:spPr>
        <p:txBody>
          <a:bodyPr wrap="square" rtlCol="0">
            <a:spAutoFit/>
          </a:bodyPr>
          <a:lstStyle/>
          <a:p>
            <a:pPr algn="r"/>
            <a:r>
              <a:rPr lang="zh-CN" altLang="en-US" sz="3200" b="1" spc="300" dirty="0" smtClean="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项目预期效果</a:t>
            </a:r>
            <a:endParaRPr lang="en-US" altLang="zh-CN" sz="3200" dirty="0">
              <a:gradFill>
                <a:gsLst>
                  <a:gs pos="75000">
                    <a:srgbClr val="FEFEFF"/>
                  </a:gs>
                  <a:gs pos="25000">
                    <a:srgbClr val="FDFEFF"/>
                  </a:gs>
                  <a:gs pos="0">
                    <a:schemeClr val="bg1">
                      <a:alpha val="0"/>
                    </a:schemeClr>
                  </a:gs>
                  <a:gs pos="100000">
                    <a:schemeClr val="bg1">
                      <a:alpha val="20000"/>
                    </a:schemeClr>
                  </a:gs>
                </a:gsLst>
                <a:lin ang="0" scaled="0"/>
              </a:gra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0" advTm="1000"/>
    </mc:Choice>
    <mc:Fallback>
      <p:transition advTm="100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文本框 144"/>
          <p:cNvSpPr txBox="1"/>
          <p:nvPr/>
        </p:nvSpPr>
        <p:spPr>
          <a:xfrm>
            <a:off x="3892405" y="186776"/>
            <a:ext cx="4356801" cy="553085"/>
          </a:xfrm>
          <a:prstGeom prst="rect">
            <a:avLst/>
          </a:prstGeom>
          <a:noFill/>
        </p:spPr>
        <p:txBody>
          <a:bodyPr wrap="square" rtlCol="0">
            <a:spAutoFit/>
          </a:bodyPr>
          <a:lstStyle/>
          <a:p>
            <a:pPr algn="ctr"/>
            <a:r>
              <a:rPr lang="zh-CN" altLang="en-US" sz="3000" dirty="0">
                <a:solidFill>
                  <a:prstClr val="white"/>
                </a:solidFill>
                <a:latin typeface="微软雅黑" panose="020B0503020204020204" pitchFamily="34" charset="-122"/>
                <a:ea typeface="微软雅黑" panose="020B0503020204020204" pitchFamily="34" charset="-122"/>
              </a:rPr>
              <a:t>项目概况</a:t>
            </a:r>
            <a:endParaRPr lang="zh-CN" altLang="en-US" sz="3000" dirty="0">
              <a:solidFill>
                <a:prstClr val="white"/>
              </a:solidFill>
              <a:latin typeface="微软雅黑" panose="020B0503020204020204" pitchFamily="34" charset="-122"/>
              <a:ea typeface="微软雅黑" panose="020B0503020204020204" pitchFamily="34" charset="-122"/>
            </a:endParaRPr>
          </a:p>
        </p:txBody>
      </p:sp>
      <p:sp>
        <p:nvSpPr>
          <p:cNvPr id="43" name="Freeform 13"/>
          <p:cNvSpPr/>
          <p:nvPr/>
        </p:nvSpPr>
        <p:spPr bwMode="auto">
          <a:xfrm>
            <a:off x="6092824" y="3343580"/>
            <a:ext cx="38100" cy="128588"/>
          </a:xfrm>
          <a:custGeom>
            <a:avLst/>
            <a:gdLst>
              <a:gd name="T0" fmla="*/ 2 w 3"/>
              <a:gd name="T1" fmla="*/ 10 h 10"/>
              <a:gd name="T2" fmla="*/ 3 w 3"/>
              <a:gd name="T3" fmla="*/ 0 h 10"/>
              <a:gd name="T4" fmla="*/ 0 w 3"/>
              <a:gd name="T5" fmla="*/ 0 h 10"/>
              <a:gd name="T6" fmla="*/ 0 w 3"/>
              <a:gd name="T7" fmla="*/ 10 h 10"/>
              <a:gd name="T8" fmla="*/ 2 w 3"/>
              <a:gd name="T9" fmla="*/ 10 h 10"/>
            </a:gdLst>
            <a:ahLst/>
            <a:cxnLst>
              <a:cxn ang="0">
                <a:pos x="T0" y="T1"/>
              </a:cxn>
              <a:cxn ang="0">
                <a:pos x="T2" y="T3"/>
              </a:cxn>
              <a:cxn ang="0">
                <a:pos x="T4" y="T5"/>
              </a:cxn>
              <a:cxn ang="0">
                <a:pos x="T6" y="T7"/>
              </a:cxn>
              <a:cxn ang="0">
                <a:pos x="T8" y="T9"/>
              </a:cxn>
            </a:cxnLst>
            <a:rect l="0" t="0" r="r" b="b"/>
            <a:pathLst>
              <a:path w="3" h="10">
                <a:moveTo>
                  <a:pt x="2" y="10"/>
                </a:moveTo>
                <a:cubicBezTo>
                  <a:pt x="3" y="0"/>
                  <a:pt x="3" y="0"/>
                  <a:pt x="3" y="0"/>
                </a:cubicBezTo>
                <a:cubicBezTo>
                  <a:pt x="2" y="0"/>
                  <a:pt x="1" y="0"/>
                  <a:pt x="0" y="0"/>
                </a:cubicBezTo>
                <a:cubicBezTo>
                  <a:pt x="0" y="10"/>
                  <a:pt x="0" y="10"/>
                  <a:pt x="0" y="10"/>
                </a:cubicBezTo>
                <a:cubicBezTo>
                  <a:pt x="1" y="10"/>
                  <a:pt x="2" y="10"/>
                  <a:pt x="2" y="1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44" name="Freeform 14"/>
          <p:cNvSpPr/>
          <p:nvPr/>
        </p:nvSpPr>
        <p:spPr bwMode="auto">
          <a:xfrm>
            <a:off x="6156324" y="3343580"/>
            <a:ext cx="50800" cy="128588"/>
          </a:xfrm>
          <a:custGeom>
            <a:avLst/>
            <a:gdLst>
              <a:gd name="T0" fmla="*/ 1 w 4"/>
              <a:gd name="T1" fmla="*/ 0 h 10"/>
              <a:gd name="T2" fmla="*/ 0 w 4"/>
              <a:gd name="T3" fmla="*/ 10 h 10"/>
              <a:gd name="T4" fmla="*/ 2 w 4"/>
              <a:gd name="T5" fmla="*/ 10 h 10"/>
              <a:gd name="T6" fmla="*/ 4 w 4"/>
              <a:gd name="T7" fmla="*/ 1 h 10"/>
              <a:gd name="T8" fmla="*/ 1 w 4"/>
              <a:gd name="T9" fmla="*/ 0 h 10"/>
            </a:gdLst>
            <a:ahLst/>
            <a:cxnLst>
              <a:cxn ang="0">
                <a:pos x="T0" y="T1"/>
              </a:cxn>
              <a:cxn ang="0">
                <a:pos x="T2" y="T3"/>
              </a:cxn>
              <a:cxn ang="0">
                <a:pos x="T4" y="T5"/>
              </a:cxn>
              <a:cxn ang="0">
                <a:pos x="T6" y="T7"/>
              </a:cxn>
              <a:cxn ang="0">
                <a:pos x="T8" y="T9"/>
              </a:cxn>
            </a:cxnLst>
            <a:rect l="0" t="0" r="r" b="b"/>
            <a:pathLst>
              <a:path w="4" h="10">
                <a:moveTo>
                  <a:pt x="1" y="0"/>
                </a:moveTo>
                <a:cubicBezTo>
                  <a:pt x="0" y="10"/>
                  <a:pt x="0" y="10"/>
                  <a:pt x="0" y="10"/>
                </a:cubicBezTo>
                <a:cubicBezTo>
                  <a:pt x="0" y="10"/>
                  <a:pt x="1" y="10"/>
                  <a:pt x="2" y="10"/>
                </a:cubicBezTo>
                <a:cubicBezTo>
                  <a:pt x="4" y="1"/>
                  <a:pt x="4" y="1"/>
                  <a:pt x="4" y="1"/>
                </a:cubicBezTo>
                <a:cubicBezTo>
                  <a:pt x="3" y="0"/>
                  <a:pt x="2" y="0"/>
                  <a:pt x="1"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45" name="Freeform 15"/>
          <p:cNvSpPr/>
          <p:nvPr/>
        </p:nvSpPr>
        <p:spPr bwMode="auto">
          <a:xfrm>
            <a:off x="6207124" y="3356280"/>
            <a:ext cx="63500" cy="128588"/>
          </a:xfrm>
          <a:custGeom>
            <a:avLst/>
            <a:gdLst>
              <a:gd name="T0" fmla="*/ 2 w 5"/>
              <a:gd name="T1" fmla="*/ 0 h 10"/>
              <a:gd name="T2" fmla="*/ 0 w 5"/>
              <a:gd name="T3" fmla="*/ 10 h 10"/>
              <a:gd name="T4" fmla="*/ 2 w 5"/>
              <a:gd name="T5" fmla="*/ 10 h 10"/>
              <a:gd name="T6" fmla="*/ 5 w 5"/>
              <a:gd name="T7" fmla="*/ 1 h 10"/>
              <a:gd name="T8" fmla="*/ 2 w 5"/>
              <a:gd name="T9" fmla="*/ 0 h 10"/>
            </a:gdLst>
            <a:ahLst/>
            <a:cxnLst>
              <a:cxn ang="0">
                <a:pos x="T0" y="T1"/>
              </a:cxn>
              <a:cxn ang="0">
                <a:pos x="T2" y="T3"/>
              </a:cxn>
              <a:cxn ang="0">
                <a:pos x="T4" y="T5"/>
              </a:cxn>
              <a:cxn ang="0">
                <a:pos x="T6" y="T7"/>
              </a:cxn>
              <a:cxn ang="0">
                <a:pos x="T8" y="T9"/>
              </a:cxn>
            </a:cxnLst>
            <a:rect l="0" t="0" r="r" b="b"/>
            <a:pathLst>
              <a:path w="5" h="10">
                <a:moveTo>
                  <a:pt x="2" y="0"/>
                </a:moveTo>
                <a:cubicBezTo>
                  <a:pt x="0" y="10"/>
                  <a:pt x="0" y="10"/>
                  <a:pt x="0" y="10"/>
                </a:cubicBezTo>
                <a:cubicBezTo>
                  <a:pt x="1" y="10"/>
                  <a:pt x="1" y="10"/>
                  <a:pt x="2" y="10"/>
                </a:cubicBezTo>
                <a:cubicBezTo>
                  <a:pt x="5" y="1"/>
                  <a:pt x="5" y="1"/>
                  <a:pt x="5" y="1"/>
                </a:cubicBezTo>
                <a:cubicBezTo>
                  <a:pt x="4" y="1"/>
                  <a:pt x="3" y="0"/>
                  <a:pt x="2"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46" name="Freeform 16"/>
          <p:cNvSpPr/>
          <p:nvPr/>
        </p:nvSpPr>
        <p:spPr bwMode="auto">
          <a:xfrm>
            <a:off x="6257924" y="3381680"/>
            <a:ext cx="90488" cy="128588"/>
          </a:xfrm>
          <a:custGeom>
            <a:avLst/>
            <a:gdLst>
              <a:gd name="T0" fmla="*/ 4 w 7"/>
              <a:gd name="T1" fmla="*/ 0 h 10"/>
              <a:gd name="T2" fmla="*/ 0 w 7"/>
              <a:gd name="T3" fmla="*/ 9 h 10"/>
              <a:gd name="T4" fmla="*/ 2 w 7"/>
              <a:gd name="T5" fmla="*/ 10 h 10"/>
              <a:gd name="T6" fmla="*/ 7 w 7"/>
              <a:gd name="T7" fmla="*/ 1 h 10"/>
              <a:gd name="T8" fmla="*/ 4 w 7"/>
              <a:gd name="T9" fmla="*/ 0 h 10"/>
            </a:gdLst>
            <a:ahLst/>
            <a:cxnLst>
              <a:cxn ang="0">
                <a:pos x="T0" y="T1"/>
              </a:cxn>
              <a:cxn ang="0">
                <a:pos x="T2" y="T3"/>
              </a:cxn>
              <a:cxn ang="0">
                <a:pos x="T4" y="T5"/>
              </a:cxn>
              <a:cxn ang="0">
                <a:pos x="T6" y="T7"/>
              </a:cxn>
              <a:cxn ang="0">
                <a:pos x="T8" y="T9"/>
              </a:cxn>
            </a:cxnLst>
            <a:rect l="0" t="0" r="r" b="b"/>
            <a:pathLst>
              <a:path w="7" h="10">
                <a:moveTo>
                  <a:pt x="4" y="0"/>
                </a:moveTo>
                <a:cubicBezTo>
                  <a:pt x="0" y="9"/>
                  <a:pt x="0" y="9"/>
                  <a:pt x="0" y="9"/>
                </a:cubicBezTo>
                <a:cubicBezTo>
                  <a:pt x="1" y="9"/>
                  <a:pt x="2" y="10"/>
                  <a:pt x="2" y="10"/>
                </a:cubicBezTo>
                <a:cubicBezTo>
                  <a:pt x="7" y="1"/>
                  <a:pt x="7" y="1"/>
                  <a:pt x="7" y="1"/>
                </a:cubicBezTo>
                <a:cubicBezTo>
                  <a:pt x="6" y="1"/>
                  <a:pt x="5" y="0"/>
                  <a:pt x="4"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47" name="Freeform 17"/>
          <p:cNvSpPr/>
          <p:nvPr/>
        </p:nvSpPr>
        <p:spPr bwMode="auto">
          <a:xfrm>
            <a:off x="6308724" y="3407080"/>
            <a:ext cx="103188" cy="128588"/>
          </a:xfrm>
          <a:custGeom>
            <a:avLst/>
            <a:gdLst>
              <a:gd name="T0" fmla="*/ 5 w 8"/>
              <a:gd name="T1" fmla="*/ 0 h 10"/>
              <a:gd name="T2" fmla="*/ 0 w 8"/>
              <a:gd name="T3" fmla="*/ 9 h 10"/>
              <a:gd name="T4" fmla="*/ 2 w 8"/>
              <a:gd name="T5" fmla="*/ 10 h 10"/>
              <a:gd name="T6" fmla="*/ 8 w 8"/>
              <a:gd name="T7" fmla="*/ 2 h 10"/>
              <a:gd name="T8" fmla="*/ 5 w 8"/>
              <a:gd name="T9" fmla="*/ 0 h 10"/>
            </a:gdLst>
            <a:ahLst/>
            <a:cxnLst>
              <a:cxn ang="0">
                <a:pos x="T0" y="T1"/>
              </a:cxn>
              <a:cxn ang="0">
                <a:pos x="T2" y="T3"/>
              </a:cxn>
              <a:cxn ang="0">
                <a:pos x="T4" y="T5"/>
              </a:cxn>
              <a:cxn ang="0">
                <a:pos x="T6" y="T7"/>
              </a:cxn>
              <a:cxn ang="0">
                <a:pos x="T8" y="T9"/>
              </a:cxn>
            </a:cxnLst>
            <a:rect l="0" t="0" r="r" b="b"/>
            <a:pathLst>
              <a:path w="8" h="10">
                <a:moveTo>
                  <a:pt x="5" y="0"/>
                </a:moveTo>
                <a:cubicBezTo>
                  <a:pt x="0" y="9"/>
                  <a:pt x="0" y="9"/>
                  <a:pt x="0" y="9"/>
                </a:cubicBezTo>
                <a:cubicBezTo>
                  <a:pt x="1" y="9"/>
                  <a:pt x="2" y="10"/>
                  <a:pt x="2" y="10"/>
                </a:cubicBezTo>
                <a:cubicBezTo>
                  <a:pt x="8" y="2"/>
                  <a:pt x="8" y="2"/>
                  <a:pt x="8" y="2"/>
                </a:cubicBezTo>
                <a:cubicBezTo>
                  <a:pt x="7" y="1"/>
                  <a:pt x="6" y="1"/>
                  <a:pt x="5"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48" name="Freeform 18"/>
          <p:cNvSpPr/>
          <p:nvPr/>
        </p:nvSpPr>
        <p:spPr bwMode="auto">
          <a:xfrm>
            <a:off x="6361112" y="3445180"/>
            <a:ext cx="101600" cy="128588"/>
          </a:xfrm>
          <a:custGeom>
            <a:avLst/>
            <a:gdLst>
              <a:gd name="T0" fmla="*/ 6 w 8"/>
              <a:gd name="T1" fmla="*/ 0 h 10"/>
              <a:gd name="T2" fmla="*/ 0 w 8"/>
              <a:gd name="T3" fmla="*/ 8 h 10"/>
              <a:gd name="T4" fmla="*/ 2 w 8"/>
              <a:gd name="T5" fmla="*/ 10 h 10"/>
              <a:gd name="T6" fmla="*/ 8 w 8"/>
              <a:gd name="T7" fmla="*/ 2 h 10"/>
              <a:gd name="T8" fmla="*/ 6 w 8"/>
              <a:gd name="T9" fmla="*/ 0 h 10"/>
            </a:gdLst>
            <a:ahLst/>
            <a:cxnLst>
              <a:cxn ang="0">
                <a:pos x="T0" y="T1"/>
              </a:cxn>
              <a:cxn ang="0">
                <a:pos x="T2" y="T3"/>
              </a:cxn>
              <a:cxn ang="0">
                <a:pos x="T4" y="T5"/>
              </a:cxn>
              <a:cxn ang="0">
                <a:pos x="T6" y="T7"/>
              </a:cxn>
              <a:cxn ang="0">
                <a:pos x="T8" y="T9"/>
              </a:cxn>
            </a:cxnLst>
            <a:rect l="0" t="0" r="r" b="b"/>
            <a:pathLst>
              <a:path w="8" h="10">
                <a:moveTo>
                  <a:pt x="6" y="0"/>
                </a:moveTo>
                <a:cubicBezTo>
                  <a:pt x="0" y="8"/>
                  <a:pt x="0" y="8"/>
                  <a:pt x="0" y="8"/>
                </a:cubicBezTo>
                <a:cubicBezTo>
                  <a:pt x="1" y="9"/>
                  <a:pt x="1" y="9"/>
                  <a:pt x="2" y="10"/>
                </a:cubicBezTo>
                <a:cubicBezTo>
                  <a:pt x="8" y="2"/>
                  <a:pt x="8" y="2"/>
                  <a:pt x="8" y="2"/>
                </a:cubicBezTo>
                <a:cubicBezTo>
                  <a:pt x="8" y="2"/>
                  <a:pt x="7" y="1"/>
                  <a:pt x="6"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49" name="Freeform 19"/>
          <p:cNvSpPr/>
          <p:nvPr/>
        </p:nvSpPr>
        <p:spPr bwMode="auto">
          <a:xfrm>
            <a:off x="6411912" y="3497567"/>
            <a:ext cx="101600" cy="114300"/>
          </a:xfrm>
          <a:custGeom>
            <a:avLst/>
            <a:gdLst>
              <a:gd name="T0" fmla="*/ 6 w 8"/>
              <a:gd name="T1" fmla="*/ 0 h 9"/>
              <a:gd name="T2" fmla="*/ 0 w 8"/>
              <a:gd name="T3" fmla="*/ 7 h 9"/>
              <a:gd name="T4" fmla="*/ 1 w 8"/>
              <a:gd name="T5" fmla="*/ 9 h 9"/>
              <a:gd name="T6" fmla="*/ 8 w 8"/>
              <a:gd name="T7" fmla="*/ 2 h 9"/>
              <a:gd name="T8" fmla="*/ 6 w 8"/>
              <a:gd name="T9" fmla="*/ 0 h 9"/>
            </a:gdLst>
            <a:ahLst/>
            <a:cxnLst>
              <a:cxn ang="0">
                <a:pos x="T0" y="T1"/>
              </a:cxn>
              <a:cxn ang="0">
                <a:pos x="T2" y="T3"/>
              </a:cxn>
              <a:cxn ang="0">
                <a:pos x="T4" y="T5"/>
              </a:cxn>
              <a:cxn ang="0">
                <a:pos x="T6" y="T7"/>
              </a:cxn>
              <a:cxn ang="0">
                <a:pos x="T8" y="T9"/>
              </a:cxn>
            </a:cxnLst>
            <a:rect l="0" t="0" r="r" b="b"/>
            <a:pathLst>
              <a:path w="8" h="9">
                <a:moveTo>
                  <a:pt x="6" y="0"/>
                </a:moveTo>
                <a:cubicBezTo>
                  <a:pt x="0" y="7"/>
                  <a:pt x="0" y="7"/>
                  <a:pt x="0" y="7"/>
                </a:cubicBezTo>
                <a:cubicBezTo>
                  <a:pt x="0" y="8"/>
                  <a:pt x="1" y="8"/>
                  <a:pt x="1" y="9"/>
                </a:cubicBezTo>
                <a:cubicBezTo>
                  <a:pt x="8" y="2"/>
                  <a:pt x="8" y="2"/>
                  <a:pt x="8" y="2"/>
                </a:cubicBezTo>
                <a:cubicBezTo>
                  <a:pt x="8" y="1"/>
                  <a:pt x="7" y="1"/>
                  <a:pt x="6"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50" name="Freeform 20"/>
          <p:cNvSpPr/>
          <p:nvPr/>
        </p:nvSpPr>
        <p:spPr bwMode="auto">
          <a:xfrm>
            <a:off x="6450012" y="3548367"/>
            <a:ext cx="114300" cy="101600"/>
          </a:xfrm>
          <a:custGeom>
            <a:avLst/>
            <a:gdLst>
              <a:gd name="T0" fmla="*/ 7 w 9"/>
              <a:gd name="T1" fmla="*/ 0 h 8"/>
              <a:gd name="T2" fmla="*/ 0 w 9"/>
              <a:gd name="T3" fmla="*/ 7 h 8"/>
              <a:gd name="T4" fmla="*/ 1 w 9"/>
              <a:gd name="T5" fmla="*/ 8 h 8"/>
              <a:gd name="T6" fmla="*/ 9 w 9"/>
              <a:gd name="T7" fmla="*/ 3 h 8"/>
              <a:gd name="T8" fmla="*/ 7 w 9"/>
              <a:gd name="T9" fmla="*/ 0 h 8"/>
            </a:gdLst>
            <a:ahLst/>
            <a:cxnLst>
              <a:cxn ang="0">
                <a:pos x="T0" y="T1"/>
              </a:cxn>
              <a:cxn ang="0">
                <a:pos x="T2" y="T3"/>
              </a:cxn>
              <a:cxn ang="0">
                <a:pos x="T4" y="T5"/>
              </a:cxn>
              <a:cxn ang="0">
                <a:pos x="T6" y="T7"/>
              </a:cxn>
              <a:cxn ang="0">
                <a:pos x="T8" y="T9"/>
              </a:cxn>
            </a:cxnLst>
            <a:rect l="0" t="0" r="r" b="b"/>
            <a:pathLst>
              <a:path w="9" h="8">
                <a:moveTo>
                  <a:pt x="7" y="0"/>
                </a:moveTo>
                <a:cubicBezTo>
                  <a:pt x="0" y="7"/>
                  <a:pt x="0" y="7"/>
                  <a:pt x="0" y="7"/>
                </a:cubicBezTo>
                <a:cubicBezTo>
                  <a:pt x="0" y="7"/>
                  <a:pt x="1" y="8"/>
                  <a:pt x="1" y="8"/>
                </a:cubicBezTo>
                <a:cubicBezTo>
                  <a:pt x="9" y="3"/>
                  <a:pt x="9" y="3"/>
                  <a:pt x="9" y="3"/>
                </a:cubicBezTo>
                <a:cubicBezTo>
                  <a:pt x="9" y="2"/>
                  <a:pt x="8" y="1"/>
                  <a:pt x="7"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51" name="Freeform 21"/>
          <p:cNvSpPr/>
          <p:nvPr/>
        </p:nvSpPr>
        <p:spPr bwMode="auto">
          <a:xfrm>
            <a:off x="6475412" y="3611867"/>
            <a:ext cx="127000" cy="88900"/>
          </a:xfrm>
          <a:custGeom>
            <a:avLst/>
            <a:gdLst>
              <a:gd name="T0" fmla="*/ 9 w 10"/>
              <a:gd name="T1" fmla="*/ 0 h 7"/>
              <a:gd name="T2" fmla="*/ 0 w 10"/>
              <a:gd name="T3" fmla="*/ 5 h 7"/>
              <a:gd name="T4" fmla="*/ 2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0" y="5"/>
                  <a:pt x="0" y="5"/>
                  <a:pt x="0" y="5"/>
                </a:cubicBezTo>
                <a:cubicBezTo>
                  <a:pt x="1" y="6"/>
                  <a:pt x="1" y="7"/>
                  <a:pt x="2" y="7"/>
                </a:cubicBezTo>
                <a:cubicBezTo>
                  <a:pt x="10" y="2"/>
                  <a:pt x="10" y="2"/>
                  <a:pt x="10" y="2"/>
                </a:cubicBezTo>
                <a:cubicBezTo>
                  <a:pt x="10" y="2"/>
                  <a:pt x="9" y="1"/>
                  <a:pt x="9"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52" name="Freeform 22"/>
          <p:cNvSpPr/>
          <p:nvPr/>
        </p:nvSpPr>
        <p:spPr bwMode="auto">
          <a:xfrm>
            <a:off x="6513512" y="3675367"/>
            <a:ext cx="127000" cy="76200"/>
          </a:xfrm>
          <a:custGeom>
            <a:avLst/>
            <a:gdLst>
              <a:gd name="T0" fmla="*/ 8 w 10"/>
              <a:gd name="T1" fmla="*/ 0 h 6"/>
              <a:gd name="T2" fmla="*/ 0 w 10"/>
              <a:gd name="T3" fmla="*/ 4 h 6"/>
              <a:gd name="T4" fmla="*/ 0 w 10"/>
              <a:gd name="T5" fmla="*/ 6 h 6"/>
              <a:gd name="T6" fmla="*/ 10 w 10"/>
              <a:gd name="T7" fmla="*/ 3 h 6"/>
              <a:gd name="T8" fmla="*/ 8 w 10"/>
              <a:gd name="T9" fmla="*/ 0 h 6"/>
            </a:gdLst>
            <a:ahLst/>
            <a:cxnLst>
              <a:cxn ang="0">
                <a:pos x="T0" y="T1"/>
              </a:cxn>
              <a:cxn ang="0">
                <a:pos x="T2" y="T3"/>
              </a:cxn>
              <a:cxn ang="0">
                <a:pos x="T4" y="T5"/>
              </a:cxn>
              <a:cxn ang="0">
                <a:pos x="T6" y="T7"/>
              </a:cxn>
              <a:cxn ang="0">
                <a:pos x="T8" y="T9"/>
              </a:cxn>
            </a:cxnLst>
            <a:rect l="0" t="0" r="r" b="b"/>
            <a:pathLst>
              <a:path w="10" h="6">
                <a:moveTo>
                  <a:pt x="8" y="0"/>
                </a:moveTo>
                <a:cubicBezTo>
                  <a:pt x="0" y="4"/>
                  <a:pt x="0" y="4"/>
                  <a:pt x="0" y="4"/>
                </a:cubicBezTo>
                <a:cubicBezTo>
                  <a:pt x="0" y="5"/>
                  <a:pt x="0" y="6"/>
                  <a:pt x="0" y="6"/>
                </a:cubicBezTo>
                <a:cubicBezTo>
                  <a:pt x="10" y="3"/>
                  <a:pt x="10" y="3"/>
                  <a:pt x="10" y="3"/>
                </a:cubicBezTo>
                <a:cubicBezTo>
                  <a:pt x="9" y="2"/>
                  <a:pt x="9" y="1"/>
                  <a:pt x="8"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53" name="Freeform 23"/>
          <p:cNvSpPr/>
          <p:nvPr/>
        </p:nvSpPr>
        <p:spPr bwMode="auto">
          <a:xfrm>
            <a:off x="6526212" y="3738867"/>
            <a:ext cx="127000" cy="76200"/>
          </a:xfrm>
          <a:custGeom>
            <a:avLst/>
            <a:gdLst>
              <a:gd name="T0" fmla="*/ 10 w 10"/>
              <a:gd name="T1" fmla="*/ 0 h 6"/>
              <a:gd name="T2" fmla="*/ 0 w 10"/>
              <a:gd name="T3" fmla="*/ 3 h 6"/>
              <a:gd name="T4" fmla="*/ 1 w 10"/>
              <a:gd name="T5" fmla="*/ 6 h 6"/>
              <a:gd name="T6" fmla="*/ 10 w 10"/>
              <a:gd name="T7" fmla="*/ 3 h 6"/>
              <a:gd name="T8" fmla="*/ 10 w 10"/>
              <a:gd name="T9" fmla="*/ 0 h 6"/>
            </a:gdLst>
            <a:ahLst/>
            <a:cxnLst>
              <a:cxn ang="0">
                <a:pos x="T0" y="T1"/>
              </a:cxn>
              <a:cxn ang="0">
                <a:pos x="T2" y="T3"/>
              </a:cxn>
              <a:cxn ang="0">
                <a:pos x="T4" y="T5"/>
              </a:cxn>
              <a:cxn ang="0">
                <a:pos x="T6" y="T7"/>
              </a:cxn>
              <a:cxn ang="0">
                <a:pos x="T8" y="T9"/>
              </a:cxn>
            </a:cxnLst>
            <a:rect l="0" t="0" r="r" b="b"/>
            <a:pathLst>
              <a:path w="10" h="6">
                <a:moveTo>
                  <a:pt x="10" y="0"/>
                </a:moveTo>
                <a:cubicBezTo>
                  <a:pt x="0" y="3"/>
                  <a:pt x="0" y="3"/>
                  <a:pt x="0" y="3"/>
                </a:cubicBezTo>
                <a:cubicBezTo>
                  <a:pt x="0" y="4"/>
                  <a:pt x="1" y="5"/>
                  <a:pt x="1" y="6"/>
                </a:cubicBezTo>
                <a:cubicBezTo>
                  <a:pt x="10" y="3"/>
                  <a:pt x="10" y="3"/>
                  <a:pt x="10" y="3"/>
                </a:cubicBezTo>
                <a:cubicBezTo>
                  <a:pt x="10" y="2"/>
                  <a:pt x="10" y="1"/>
                  <a:pt x="10"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54" name="Freeform 24"/>
          <p:cNvSpPr/>
          <p:nvPr/>
        </p:nvSpPr>
        <p:spPr bwMode="auto">
          <a:xfrm>
            <a:off x="6538912" y="3815067"/>
            <a:ext cx="127000" cy="50800"/>
          </a:xfrm>
          <a:custGeom>
            <a:avLst/>
            <a:gdLst>
              <a:gd name="T0" fmla="*/ 10 w 10"/>
              <a:gd name="T1" fmla="*/ 0 h 4"/>
              <a:gd name="T2" fmla="*/ 0 w 10"/>
              <a:gd name="T3" fmla="*/ 2 h 4"/>
              <a:gd name="T4" fmla="*/ 1 w 10"/>
              <a:gd name="T5" fmla="*/ 4 h 4"/>
              <a:gd name="T6" fmla="*/ 10 w 10"/>
              <a:gd name="T7" fmla="*/ 3 h 4"/>
              <a:gd name="T8" fmla="*/ 10 w 10"/>
              <a:gd name="T9" fmla="*/ 0 h 4"/>
            </a:gdLst>
            <a:ahLst/>
            <a:cxnLst>
              <a:cxn ang="0">
                <a:pos x="T0" y="T1"/>
              </a:cxn>
              <a:cxn ang="0">
                <a:pos x="T2" y="T3"/>
              </a:cxn>
              <a:cxn ang="0">
                <a:pos x="T4" y="T5"/>
              </a:cxn>
              <a:cxn ang="0">
                <a:pos x="T6" y="T7"/>
              </a:cxn>
              <a:cxn ang="0">
                <a:pos x="T8" y="T9"/>
              </a:cxn>
            </a:cxnLst>
            <a:rect l="0" t="0" r="r" b="b"/>
            <a:pathLst>
              <a:path w="10" h="4">
                <a:moveTo>
                  <a:pt x="10" y="0"/>
                </a:moveTo>
                <a:cubicBezTo>
                  <a:pt x="0" y="2"/>
                  <a:pt x="0" y="2"/>
                  <a:pt x="0" y="2"/>
                </a:cubicBezTo>
                <a:cubicBezTo>
                  <a:pt x="0" y="2"/>
                  <a:pt x="1" y="3"/>
                  <a:pt x="1" y="4"/>
                </a:cubicBezTo>
                <a:cubicBezTo>
                  <a:pt x="10" y="3"/>
                  <a:pt x="10" y="3"/>
                  <a:pt x="10" y="3"/>
                </a:cubicBezTo>
                <a:cubicBezTo>
                  <a:pt x="10" y="2"/>
                  <a:pt x="10" y="1"/>
                  <a:pt x="10"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55" name="Freeform 25"/>
          <p:cNvSpPr/>
          <p:nvPr/>
        </p:nvSpPr>
        <p:spPr bwMode="auto">
          <a:xfrm>
            <a:off x="6551612" y="3891267"/>
            <a:ext cx="127000" cy="25400"/>
          </a:xfrm>
          <a:custGeom>
            <a:avLst/>
            <a:gdLst>
              <a:gd name="T0" fmla="*/ 10 w 10"/>
              <a:gd name="T1" fmla="*/ 0 h 2"/>
              <a:gd name="T2" fmla="*/ 0 w 10"/>
              <a:gd name="T3" fmla="*/ 0 h 2"/>
              <a:gd name="T4" fmla="*/ 0 w 10"/>
              <a:gd name="T5" fmla="*/ 2 h 2"/>
              <a:gd name="T6" fmla="*/ 10 w 10"/>
              <a:gd name="T7" fmla="*/ 2 h 2"/>
              <a:gd name="T8" fmla="*/ 10 w 10"/>
              <a:gd name="T9" fmla="*/ 0 h 2"/>
            </a:gdLst>
            <a:ahLst/>
            <a:cxnLst>
              <a:cxn ang="0">
                <a:pos x="T0" y="T1"/>
              </a:cxn>
              <a:cxn ang="0">
                <a:pos x="T2" y="T3"/>
              </a:cxn>
              <a:cxn ang="0">
                <a:pos x="T4" y="T5"/>
              </a:cxn>
              <a:cxn ang="0">
                <a:pos x="T6" y="T7"/>
              </a:cxn>
              <a:cxn ang="0">
                <a:pos x="T8" y="T9"/>
              </a:cxn>
            </a:cxnLst>
            <a:rect l="0" t="0" r="r" b="b"/>
            <a:pathLst>
              <a:path w="10" h="2">
                <a:moveTo>
                  <a:pt x="10" y="0"/>
                </a:moveTo>
                <a:cubicBezTo>
                  <a:pt x="0" y="0"/>
                  <a:pt x="0" y="0"/>
                  <a:pt x="0" y="0"/>
                </a:cubicBezTo>
                <a:cubicBezTo>
                  <a:pt x="0" y="1"/>
                  <a:pt x="0" y="2"/>
                  <a:pt x="0" y="2"/>
                </a:cubicBezTo>
                <a:cubicBezTo>
                  <a:pt x="10" y="2"/>
                  <a:pt x="10" y="2"/>
                  <a:pt x="10" y="2"/>
                </a:cubicBezTo>
                <a:cubicBezTo>
                  <a:pt x="10" y="1"/>
                  <a:pt x="10" y="1"/>
                  <a:pt x="10"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56" name="Freeform 26"/>
          <p:cNvSpPr/>
          <p:nvPr/>
        </p:nvSpPr>
        <p:spPr bwMode="auto">
          <a:xfrm>
            <a:off x="6551612" y="3954767"/>
            <a:ext cx="127000" cy="38100"/>
          </a:xfrm>
          <a:custGeom>
            <a:avLst/>
            <a:gdLst>
              <a:gd name="T0" fmla="*/ 10 w 10"/>
              <a:gd name="T1" fmla="*/ 0 h 3"/>
              <a:gd name="T2" fmla="*/ 0 w 10"/>
              <a:gd name="T3" fmla="*/ 0 h 3"/>
              <a:gd name="T4" fmla="*/ 0 w 10"/>
              <a:gd name="T5" fmla="*/ 2 h 3"/>
              <a:gd name="T6" fmla="*/ 9 w 10"/>
              <a:gd name="T7" fmla="*/ 3 h 3"/>
              <a:gd name="T8" fmla="*/ 10 w 10"/>
              <a:gd name="T9" fmla="*/ 0 h 3"/>
            </a:gdLst>
            <a:ahLst/>
            <a:cxnLst>
              <a:cxn ang="0">
                <a:pos x="T0" y="T1"/>
              </a:cxn>
              <a:cxn ang="0">
                <a:pos x="T2" y="T3"/>
              </a:cxn>
              <a:cxn ang="0">
                <a:pos x="T4" y="T5"/>
              </a:cxn>
              <a:cxn ang="0">
                <a:pos x="T6" y="T7"/>
              </a:cxn>
              <a:cxn ang="0">
                <a:pos x="T8" y="T9"/>
              </a:cxn>
            </a:cxnLst>
            <a:rect l="0" t="0" r="r" b="b"/>
            <a:pathLst>
              <a:path w="10" h="3">
                <a:moveTo>
                  <a:pt x="10" y="0"/>
                </a:moveTo>
                <a:cubicBezTo>
                  <a:pt x="0" y="0"/>
                  <a:pt x="0" y="0"/>
                  <a:pt x="0" y="0"/>
                </a:cubicBezTo>
                <a:cubicBezTo>
                  <a:pt x="0" y="0"/>
                  <a:pt x="0" y="1"/>
                  <a:pt x="0" y="2"/>
                </a:cubicBezTo>
                <a:cubicBezTo>
                  <a:pt x="9" y="3"/>
                  <a:pt x="9" y="3"/>
                  <a:pt x="9" y="3"/>
                </a:cubicBezTo>
                <a:cubicBezTo>
                  <a:pt x="10" y="2"/>
                  <a:pt x="10" y="1"/>
                  <a:pt x="10"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57" name="Freeform 27"/>
          <p:cNvSpPr/>
          <p:nvPr/>
        </p:nvSpPr>
        <p:spPr bwMode="auto">
          <a:xfrm>
            <a:off x="6538912" y="4005567"/>
            <a:ext cx="127000" cy="63500"/>
          </a:xfrm>
          <a:custGeom>
            <a:avLst/>
            <a:gdLst>
              <a:gd name="T0" fmla="*/ 10 w 10"/>
              <a:gd name="T1" fmla="*/ 2 h 5"/>
              <a:gd name="T2" fmla="*/ 0 w 10"/>
              <a:gd name="T3" fmla="*/ 0 h 5"/>
              <a:gd name="T4" fmla="*/ 0 w 10"/>
              <a:gd name="T5" fmla="*/ 2 h 5"/>
              <a:gd name="T6" fmla="*/ 9 w 10"/>
              <a:gd name="T7" fmla="*/ 5 h 5"/>
              <a:gd name="T8" fmla="*/ 10 w 10"/>
              <a:gd name="T9" fmla="*/ 2 h 5"/>
            </a:gdLst>
            <a:ahLst/>
            <a:cxnLst>
              <a:cxn ang="0">
                <a:pos x="T0" y="T1"/>
              </a:cxn>
              <a:cxn ang="0">
                <a:pos x="T2" y="T3"/>
              </a:cxn>
              <a:cxn ang="0">
                <a:pos x="T4" y="T5"/>
              </a:cxn>
              <a:cxn ang="0">
                <a:pos x="T6" y="T7"/>
              </a:cxn>
              <a:cxn ang="0">
                <a:pos x="T8" y="T9"/>
              </a:cxn>
            </a:cxnLst>
            <a:rect l="0" t="0" r="r" b="b"/>
            <a:pathLst>
              <a:path w="10" h="5">
                <a:moveTo>
                  <a:pt x="10" y="2"/>
                </a:moveTo>
                <a:cubicBezTo>
                  <a:pt x="0" y="0"/>
                  <a:pt x="0" y="0"/>
                  <a:pt x="0" y="0"/>
                </a:cubicBezTo>
                <a:cubicBezTo>
                  <a:pt x="0" y="1"/>
                  <a:pt x="0" y="2"/>
                  <a:pt x="0" y="2"/>
                </a:cubicBezTo>
                <a:cubicBezTo>
                  <a:pt x="9" y="5"/>
                  <a:pt x="9" y="5"/>
                  <a:pt x="9" y="5"/>
                </a:cubicBezTo>
                <a:cubicBezTo>
                  <a:pt x="10" y="4"/>
                  <a:pt x="10" y="3"/>
                  <a:pt x="10" y="2"/>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58" name="Freeform 28"/>
          <p:cNvSpPr/>
          <p:nvPr/>
        </p:nvSpPr>
        <p:spPr bwMode="auto">
          <a:xfrm>
            <a:off x="6513512" y="4069067"/>
            <a:ext cx="139700" cy="63500"/>
          </a:xfrm>
          <a:custGeom>
            <a:avLst/>
            <a:gdLst>
              <a:gd name="T0" fmla="*/ 11 w 11"/>
              <a:gd name="T1" fmla="*/ 3 h 5"/>
              <a:gd name="T2" fmla="*/ 1 w 11"/>
              <a:gd name="T3" fmla="*/ 0 h 5"/>
              <a:gd name="T4" fmla="*/ 0 w 11"/>
              <a:gd name="T5" fmla="*/ 2 h 5"/>
              <a:gd name="T6" fmla="*/ 10 w 11"/>
              <a:gd name="T7" fmla="*/ 5 h 5"/>
              <a:gd name="T8" fmla="*/ 11 w 11"/>
              <a:gd name="T9" fmla="*/ 3 h 5"/>
            </a:gdLst>
            <a:ahLst/>
            <a:cxnLst>
              <a:cxn ang="0">
                <a:pos x="T0" y="T1"/>
              </a:cxn>
              <a:cxn ang="0">
                <a:pos x="T2" y="T3"/>
              </a:cxn>
              <a:cxn ang="0">
                <a:pos x="T4" y="T5"/>
              </a:cxn>
              <a:cxn ang="0">
                <a:pos x="T6" y="T7"/>
              </a:cxn>
              <a:cxn ang="0">
                <a:pos x="T8" y="T9"/>
              </a:cxn>
            </a:cxnLst>
            <a:rect l="0" t="0" r="r" b="b"/>
            <a:pathLst>
              <a:path w="11" h="5">
                <a:moveTo>
                  <a:pt x="11" y="3"/>
                </a:moveTo>
                <a:cubicBezTo>
                  <a:pt x="1" y="0"/>
                  <a:pt x="1" y="0"/>
                  <a:pt x="1" y="0"/>
                </a:cubicBezTo>
                <a:cubicBezTo>
                  <a:pt x="1" y="0"/>
                  <a:pt x="1" y="1"/>
                  <a:pt x="0" y="2"/>
                </a:cubicBezTo>
                <a:cubicBezTo>
                  <a:pt x="10" y="5"/>
                  <a:pt x="10" y="5"/>
                  <a:pt x="10" y="5"/>
                </a:cubicBezTo>
                <a:cubicBezTo>
                  <a:pt x="10" y="4"/>
                  <a:pt x="10" y="4"/>
                  <a:pt x="11" y="3"/>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59" name="Freeform 29"/>
          <p:cNvSpPr/>
          <p:nvPr/>
        </p:nvSpPr>
        <p:spPr bwMode="auto">
          <a:xfrm>
            <a:off x="6500812" y="4119867"/>
            <a:ext cx="114300" cy="77788"/>
          </a:xfrm>
          <a:custGeom>
            <a:avLst/>
            <a:gdLst>
              <a:gd name="T0" fmla="*/ 9 w 9"/>
              <a:gd name="T1" fmla="*/ 4 h 6"/>
              <a:gd name="T2" fmla="*/ 1 w 9"/>
              <a:gd name="T3" fmla="*/ 0 h 6"/>
              <a:gd name="T4" fmla="*/ 0 w 9"/>
              <a:gd name="T5" fmla="*/ 2 h 6"/>
              <a:gd name="T6" fmla="*/ 8 w 9"/>
              <a:gd name="T7" fmla="*/ 6 h 6"/>
              <a:gd name="T8" fmla="*/ 9 w 9"/>
              <a:gd name="T9" fmla="*/ 4 h 6"/>
            </a:gdLst>
            <a:ahLst/>
            <a:cxnLst>
              <a:cxn ang="0">
                <a:pos x="T0" y="T1"/>
              </a:cxn>
              <a:cxn ang="0">
                <a:pos x="T2" y="T3"/>
              </a:cxn>
              <a:cxn ang="0">
                <a:pos x="T4" y="T5"/>
              </a:cxn>
              <a:cxn ang="0">
                <a:pos x="T6" y="T7"/>
              </a:cxn>
              <a:cxn ang="0">
                <a:pos x="T8" y="T9"/>
              </a:cxn>
            </a:cxnLst>
            <a:rect l="0" t="0" r="r" b="b"/>
            <a:pathLst>
              <a:path w="9" h="6">
                <a:moveTo>
                  <a:pt x="9" y="4"/>
                </a:moveTo>
                <a:cubicBezTo>
                  <a:pt x="1" y="0"/>
                  <a:pt x="1" y="0"/>
                  <a:pt x="1" y="0"/>
                </a:cubicBezTo>
                <a:cubicBezTo>
                  <a:pt x="0" y="0"/>
                  <a:pt x="0" y="1"/>
                  <a:pt x="0" y="2"/>
                </a:cubicBezTo>
                <a:cubicBezTo>
                  <a:pt x="8" y="6"/>
                  <a:pt x="8" y="6"/>
                  <a:pt x="8" y="6"/>
                </a:cubicBezTo>
                <a:cubicBezTo>
                  <a:pt x="9" y="6"/>
                  <a:pt x="9" y="5"/>
                  <a:pt x="9" y="4"/>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60" name="Freeform 30"/>
          <p:cNvSpPr/>
          <p:nvPr/>
        </p:nvSpPr>
        <p:spPr bwMode="auto">
          <a:xfrm>
            <a:off x="6462712" y="4172255"/>
            <a:ext cx="127000" cy="88900"/>
          </a:xfrm>
          <a:custGeom>
            <a:avLst/>
            <a:gdLst>
              <a:gd name="T0" fmla="*/ 10 w 10"/>
              <a:gd name="T1" fmla="*/ 5 h 7"/>
              <a:gd name="T2" fmla="*/ 1 w 10"/>
              <a:gd name="T3" fmla="*/ 0 h 7"/>
              <a:gd name="T4" fmla="*/ 0 w 10"/>
              <a:gd name="T5" fmla="*/ 2 h 7"/>
              <a:gd name="T6" fmla="*/ 8 w 10"/>
              <a:gd name="T7" fmla="*/ 7 h 7"/>
              <a:gd name="T8" fmla="*/ 10 w 10"/>
              <a:gd name="T9" fmla="*/ 5 h 7"/>
            </a:gdLst>
            <a:ahLst/>
            <a:cxnLst>
              <a:cxn ang="0">
                <a:pos x="T0" y="T1"/>
              </a:cxn>
              <a:cxn ang="0">
                <a:pos x="T2" y="T3"/>
              </a:cxn>
              <a:cxn ang="0">
                <a:pos x="T4" y="T5"/>
              </a:cxn>
              <a:cxn ang="0">
                <a:pos x="T6" y="T7"/>
              </a:cxn>
              <a:cxn ang="0">
                <a:pos x="T8" y="T9"/>
              </a:cxn>
            </a:cxnLst>
            <a:rect l="0" t="0" r="r" b="b"/>
            <a:pathLst>
              <a:path w="10" h="7">
                <a:moveTo>
                  <a:pt x="10" y="5"/>
                </a:moveTo>
                <a:cubicBezTo>
                  <a:pt x="1" y="0"/>
                  <a:pt x="1" y="0"/>
                  <a:pt x="1" y="0"/>
                </a:cubicBezTo>
                <a:cubicBezTo>
                  <a:pt x="1" y="0"/>
                  <a:pt x="1" y="1"/>
                  <a:pt x="0" y="2"/>
                </a:cubicBezTo>
                <a:cubicBezTo>
                  <a:pt x="8" y="7"/>
                  <a:pt x="8" y="7"/>
                  <a:pt x="8" y="7"/>
                </a:cubicBezTo>
                <a:cubicBezTo>
                  <a:pt x="9" y="7"/>
                  <a:pt x="9" y="6"/>
                  <a:pt x="10" y="5"/>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61" name="Freeform 31"/>
          <p:cNvSpPr/>
          <p:nvPr/>
        </p:nvSpPr>
        <p:spPr bwMode="auto">
          <a:xfrm>
            <a:off x="6424612" y="4210355"/>
            <a:ext cx="114300" cy="114300"/>
          </a:xfrm>
          <a:custGeom>
            <a:avLst/>
            <a:gdLst>
              <a:gd name="T0" fmla="*/ 9 w 9"/>
              <a:gd name="T1" fmla="*/ 7 h 9"/>
              <a:gd name="T2" fmla="*/ 2 w 9"/>
              <a:gd name="T3" fmla="*/ 0 h 9"/>
              <a:gd name="T4" fmla="*/ 0 w 9"/>
              <a:gd name="T5" fmla="*/ 2 h 9"/>
              <a:gd name="T6" fmla="*/ 7 w 9"/>
              <a:gd name="T7" fmla="*/ 9 h 9"/>
              <a:gd name="T8" fmla="*/ 9 w 9"/>
              <a:gd name="T9" fmla="*/ 7 h 9"/>
            </a:gdLst>
            <a:ahLst/>
            <a:cxnLst>
              <a:cxn ang="0">
                <a:pos x="T0" y="T1"/>
              </a:cxn>
              <a:cxn ang="0">
                <a:pos x="T2" y="T3"/>
              </a:cxn>
              <a:cxn ang="0">
                <a:pos x="T4" y="T5"/>
              </a:cxn>
              <a:cxn ang="0">
                <a:pos x="T6" y="T7"/>
              </a:cxn>
              <a:cxn ang="0">
                <a:pos x="T8" y="T9"/>
              </a:cxn>
            </a:cxnLst>
            <a:rect l="0" t="0" r="r" b="b"/>
            <a:pathLst>
              <a:path w="9" h="9">
                <a:moveTo>
                  <a:pt x="9" y="7"/>
                </a:moveTo>
                <a:cubicBezTo>
                  <a:pt x="2" y="0"/>
                  <a:pt x="2" y="0"/>
                  <a:pt x="2" y="0"/>
                </a:cubicBezTo>
                <a:cubicBezTo>
                  <a:pt x="1" y="1"/>
                  <a:pt x="1" y="1"/>
                  <a:pt x="0" y="2"/>
                </a:cubicBezTo>
                <a:cubicBezTo>
                  <a:pt x="7" y="9"/>
                  <a:pt x="7" y="9"/>
                  <a:pt x="7" y="9"/>
                </a:cubicBezTo>
                <a:cubicBezTo>
                  <a:pt x="8" y="8"/>
                  <a:pt x="9" y="7"/>
                  <a:pt x="9" y="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62" name="Freeform 32"/>
          <p:cNvSpPr/>
          <p:nvPr/>
        </p:nvSpPr>
        <p:spPr bwMode="auto">
          <a:xfrm>
            <a:off x="6386512" y="4261155"/>
            <a:ext cx="101600" cy="114300"/>
          </a:xfrm>
          <a:custGeom>
            <a:avLst/>
            <a:gdLst>
              <a:gd name="T0" fmla="*/ 8 w 8"/>
              <a:gd name="T1" fmla="*/ 7 h 9"/>
              <a:gd name="T2" fmla="*/ 2 w 8"/>
              <a:gd name="T3" fmla="*/ 0 h 9"/>
              <a:gd name="T4" fmla="*/ 0 w 8"/>
              <a:gd name="T5" fmla="*/ 1 h 9"/>
              <a:gd name="T6" fmla="*/ 6 w 8"/>
              <a:gd name="T7" fmla="*/ 9 h 9"/>
              <a:gd name="T8" fmla="*/ 8 w 8"/>
              <a:gd name="T9" fmla="*/ 7 h 9"/>
            </a:gdLst>
            <a:ahLst/>
            <a:cxnLst>
              <a:cxn ang="0">
                <a:pos x="T0" y="T1"/>
              </a:cxn>
              <a:cxn ang="0">
                <a:pos x="T2" y="T3"/>
              </a:cxn>
              <a:cxn ang="0">
                <a:pos x="T4" y="T5"/>
              </a:cxn>
              <a:cxn ang="0">
                <a:pos x="T6" y="T7"/>
              </a:cxn>
              <a:cxn ang="0">
                <a:pos x="T8" y="T9"/>
              </a:cxn>
            </a:cxnLst>
            <a:rect l="0" t="0" r="r" b="b"/>
            <a:pathLst>
              <a:path w="8" h="9">
                <a:moveTo>
                  <a:pt x="8" y="7"/>
                </a:moveTo>
                <a:cubicBezTo>
                  <a:pt x="2" y="0"/>
                  <a:pt x="2" y="0"/>
                  <a:pt x="2" y="0"/>
                </a:cubicBezTo>
                <a:cubicBezTo>
                  <a:pt x="1" y="0"/>
                  <a:pt x="1" y="1"/>
                  <a:pt x="0" y="1"/>
                </a:cubicBezTo>
                <a:cubicBezTo>
                  <a:pt x="6" y="9"/>
                  <a:pt x="6" y="9"/>
                  <a:pt x="6" y="9"/>
                </a:cubicBezTo>
                <a:cubicBezTo>
                  <a:pt x="7" y="8"/>
                  <a:pt x="8" y="7"/>
                  <a:pt x="8" y="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63" name="Freeform 33"/>
          <p:cNvSpPr/>
          <p:nvPr/>
        </p:nvSpPr>
        <p:spPr bwMode="auto">
          <a:xfrm>
            <a:off x="6335712" y="4286555"/>
            <a:ext cx="101600" cy="127000"/>
          </a:xfrm>
          <a:custGeom>
            <a:avLst/>
            <a:gdLst>
              <a:gd name="T0" fmla="*/ 8 w 8"/>
              <a:gd name="T1" fmla="*/ 8 h 10"/>
              <a:gd name="T2" fmla="*/ 2 w 8"/>
              <a:gd name="T3" fmla="*/ 0 h 10"/>
              <a:gd name="T4" fmla="*/ 0 w 8"/>
              <a:gd name="T5" fmla="*/ 2 h 10"/>
              <a:gd name="T6" fmla="*/ 6 w 8"/>
              <a:gd name="T7" fmla="*/ 10 h 10"/>
              <a:gd name="T8" fmla="*/ 8 w 8"/>
              <a:gd name="T9" fmla="*/ 8 h 10"/>
            </a:gdLst>
            <a:ahLst/>
            <a:cxnLst>
              <a:cxn ang="0">
                <a:pos x="T0" y="T1"/>
              </a:cxn>
              <a:cxn ang="0">
                <a:pos x="T2" y="T3"/>
              </a:cxn>
              <a:cxn ang="0">
                <a:pos x="T4" y="T5"/>
              </a:cxn>
              <a:cxn ang="0">
                <a:pos x="T6" y="T7"/>
              </a:cxn>
              <a:cxn ang="0">
                <a:pos x="T8" y="T9"/>
              </a:cxn>
            </a:cxnLst>
            <a:rect l="0" t="0" r="r" b="b"/>
            <a:pathLst>
              <a:path w="8" h="10">
                <a:moveTo>
                  <a:pt x="8" y="8"/>
                </a:moveTo>
                <a:cubicBezTo>
                  <a:pt x="2" y="0"/>
                  <a:pt x="2" y="0"/>
                  <a:pt x="2" y="0"/>
                </a:cubicBezTo>
                <a:cubicBezTo>
                  <a:pt x="2" y="1"/>
                  <a:pt x="1" y="1"/>
                  <a:pt x="0" y="2"/>
                </a:cubicBezTo>
                <a:cubicBezTo>
                  <a:pt x="6" y="10"/>
                  <a:pt x="6" y="10"/>
                  <a:pt x="6" y="10"/>
                </a:cubicBezTo>
                <a:cubicBezTo>
                  <a:pt x="6" y="10"/>
                  <a:pt x="7" y="9"/>
                  <a:pt x="8" y="8"/>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64" name="Freeform 34"/>
          <p:cNvSpPr/>
          <p:nvPr/>
        </p:nvSpPr>
        <p:spPr bwMode="auto">
          <a:xfrm>
            <a:off x="6283324" y="4324655"/>
            <a:ext cx="90488" cy="127000"/>
          </a:xfrm>
          <a:custGeom>
            <a:avLst/>
            <a:gdLst>
              <a:gd name="T0" fmla="*/ 7 w 7"/>
              <a:gd name="T1" fmla="*/ 9 h 10"/>
              <a:gd name="T2" fmla="*/ 2 w 7"/>
              <a:gd name="T3" fmla="*/ 0 h 10"/>
              <a:gd name="T4" fmla="*/ 0 w 7"/>
              <a:gd name="T5" fmla="*/ 1 h 10"/>
              <a:gd name="T6" fmla="*/ 5 w 7"/>
              <a:gd name="T7" fmla="*/ 10 h 10"/>
              <a:gd name="T8" fmla="*/ 7 w 7"/>
              <a:gd name="T9" fmla="*/ 9 h 10"/>
            </a:gdLst>
            <a:ahLst/>
            <a:cxnLst>
              <a:cxn ang="0">
                <a:pos x="T0" y="T1"/>
              </a:cxn>
              <a:cxn ang="0">
                <a:pos x="T2" y="T3"/>
              </a:cxn>
              <a:cxn ang="0">
                <a:pos x="T4" y="T5"/>
              </a:cxn>
              <a:cxn ang="0">
                <a:pos x="T6" y="T7"/>
              </a:cxn>
              <a:cxn ang="0">
                <a:pos x="T8" y="T9"/>
              </a:cxn>
            </a:cxnLst>
            <a:rect l="0" t="0" r="r" b="b"/>
            <a:pathLst>
              <a:path w="7" h="10">
                <a:moveTo>
                  <a:pt x="7" y="9"/>
                </a:moveTo>
                <a:cubicBezTo>
                  <a:pt x="2" y="0"/>
                  <a:pt x="2" y="0"/>
                  <a:pt x="2" y="0"/>
                </a:cubicBezTo>
                <a:cubicBezTo>
                  <a:pt x="2" y="0"/>
                  <a:pt x="1" y="1"/>
                  <a:pt x="0" y="1"/>
                </a:cubicBezTo>
                <a:cubicBezTo>
                  <a:pt x="5" y="10"/>
                  <a:pt x="5" y="10"/>
                  <a:pt x="5" y="10"/>
                </a:cubicBezTo>
                <a:cubicBezTo>
                  <a:pt x="5" y="9"/>
                  <a:pt x="6" y="9"/>
                  <a:pt x="7" y="9"/>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65" name="Freeform 35"/>
          <p:cNvSpPr/>
          <p:nvPr/>
        </p:nvSpPr>
        <p:spPr bwMode="auto">
          <a:xfrm>
            <a:off x="6232524" y="4350055"/>
            <a:ext cx="76200" cy="127000"/>
          </a:xfrm>
          <a:custGeom>
            <a:avLst/>
            <a:gdLst>
              <a:gd name="T0" fmla="*/ 6 w 6"/>
              <a:gd name="T1" fmla="*/ 9 h 10"/>
              <a:gd name="T2" fmla="*/ 2 w 6"/>
              <a:gd name="T3" fmla="*/ 0 h 10"/>
              <a:gd name="T4" fmla="*/ 0 w 6"/>
              <a:gd name="T5" fmla="*/ 1 h 10"/>
              <a:gd name="T6" fmla="*/ 3 w 6"/>
              <a:gd name="T7" fmla="*/ 10 h 10"/>
              <a:gd name="T8" fmla="*/ 6 w 6"/>
              <a:gd name="T9" fmla="*/ 9 h 10"/>
            </a:gdLst>
            <a:ahLst/>
            <a:cxnLst>
              <a:cxn ang="0">
                <a:pos x="T0" y="T1"/>
              </a:cxn>
              <a:cxn ang="0">
                <a:pos x="T2" y="T3"/>
              </a:cxn>
              <a:cxn ang="0">
                <a:pos x="T4" y="T5"/>
              </a:cxn>
              <a:cxn ang="0">
                <a:pos x="T6" y="T7"/>
              </a:cxn>
              <a:cxn ang="0">
                <a:pos x="T8" y="T9"/>
              </a:cxn>
            </a:cxnLst>
            <a:rect l="0" t="0" r="r" b="b"/>
            <a:pathLst>
              <a:path w="6" h="10">
                <a:moveTo>
                  <a:pt x="6" y="9"/>
                </a:moveTo>
                <a:cubicBezTo>
                  <a:pt x="2" y="0"/>
                  <a:pt x="2" y="0"/>
                  <a:pt x="2" y="0"/>
                </a:cubicBezTo>
                <a:cubicBezTo>
                  <a:pt x="2" y="0"/>
                  <a:pt x="1" y="0"/>
                  <a:pt x="0" y="1"/>
                </a:cubicBezTo>
                <a:cubicBezTo>
                  <a:pt x="3" y="10"/>
                  <a:pt x="3" y="10"/>
                  <a:pt x="3" y="10"/>
                </a:cubicBezTo>
                <a:cubicBezTo>
                  <a:pt x="4" y="10"/>
                  <a:pt x="5" y="9"/>
                  <a:pt x="6" y="9"/>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66" name="Freeform 36"/>
          <p:cNvSpPr/>
          <p:nvPr/>
        </p:nvSpPr>
        <p:spPr bwMode="auto">
          <a:xfrm>
            <a:off x="6181724" y="4362755"/>
            <a:ext cx="50800" cy="127000"/>
          </a:xfrm>
          <a:custGeom>
            <a:avLst/>
            <a:gdLst>
              <a:gd name="T0" fmla="*/ 4 w 4"/>
              <a:gd name="T1" fmla="*/ 10 h 10"/>
              <a:gd name="T2" fmla="*/ 2 w 4"/>
              <a:gd name="T3" fmla="*/ 0 h 10"/>
              <a:gd name="T4" fmla="*/ 0 w 4"/>
              <a:gd name="T5" fmla="*/ 1 h 10"/>
              <a:gd name="T6" fmla="*/ 2 w 4"/>
              <a:gd name="T7" fmla="*/ 10 h 10"/>
              <a:gd name="T8" fmla="*/ 4 w 4"/>
              <a:gd name="T9" fmla="*/ 10 h 10"/>
            </a:gdLst>
            <a:ahLst/>
            <a:cxnLst>
              <a:cxn ang="0">
                <a:pos x="T0" y="T1"/>
              </a:cxn>
              <a:cxn ang="0">
                <a:pos x="T2" y="T3"/>
              </a:cxn>
              <a:cxn ang="0">
                <a:pos x="T4" y="T5"/>
              </a:cxn>
              <a:cxn ang="0">
                <a:pos x="T6" y="T7"/>
              </a:cxn>
              <a:cxn ang="0">
                <a:pos x="T8" y="T9"/>
              </a:cxn>
            </a:cxnLst>
            <a:rect l="0" t="0" r="r" b="b"/>
            <a:pathLst>
              <a:path w="4" h="10">
                <a:moveTo>
                  <a:pt x="4" y="10"/>
                </a:moveTo>
                <a:cubicBezTo>
                  <a:pt x="2" y="0"/>
                  <a:pt x="2" y="0"/>
                  <a:pt x="2" y="0"/>
                </a:cubicBezTo>
                <a:cubicBezTo>
                  <a:pt x="1" y="0"/>
                  <a:pt x="1" y="1"/>
                  <a:pt x="0" y="1"/>
                </a:cubicBezTo>
                <a:cubicBezTo>
                  <a:pt x="2" y="10"/>
                  <a:pt x="2" y="10"/>
                  <a:pt x="2" y="10"/>
                </a:cubicBezTo>
                <a:cubicBezTo>
                  <a:pt x="3" y="10"/>
                  <a:pt x="4" y="10"/>
                  <a:pt x="4" y="1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67" name="Freeform 37"/>
          <p:cNvSpPr/>
          <p:nvPr/>
        </p:nvSpPr>
        <p:spPr bwMode="auto">
          <a:xfrm>
            <a:off x="6118224" y="4375455"/>
            <a:ext cx="50800" cy="127000"/>
          </a:xfrm>
          <a:custGeom>
            <a:avLst/>
            <a:gdLst>
              <a:gd name="T0" fmla="*/ 4 w 4"/>
              <a:gd name="T1" fmla="*/ 10 h 10"/>
              <a:gd name="T2" fmla="*/ 3 w 4"/>
              <a:gd name="T3" fmla="*/ 0 h 10"/>
              <a:gd name="T4" fmla="*/ 0 w 4"/>
              <a:gd name="T5" fmla="*/ 0 h 10"/>
              <a:gd name="T6" fmla="*/ 1 w 4"/>
              <a:gd name="T7" fmla="*/ 10 h 10"/>
              <a:gd name="T8" fmla="*/ 4 w 4"/>
              <a:gd name="T9" fmla="*/ 10 h 10"/>
            </a:gdLst>
            <a:ahLst/>
            <a:cxnLst>
              <a:cxn ang="0">
                <a:pos x="T0" y="T1"/>
              </a:cxn>
              <a:cxn ang="0">
                <a:pos x="T2" y="T3"/>
              </a:cxn>
              <a:cxn ang="0">
                <a:pos x="T4" y="T5"/>
              </a:cxn>
              <a:cxn ang="0">
                <a:pos x="T6" y="T7"/>
              </a:cxn>
              <a:cxn ang="0">
                <a:pos x="T8" y="T9"/>
              </a:cxn>
            </a:cxnLst>
            <a:rect l="0" t="0" r="r" b="b"/>
            <a:pathLst>
              <a:path w="4" h="10">
                <a:moveTo>
                  <a:pt x="4" y="10"/>
                </a:moveTo>
                <a:cubicBezTo>
                  <a:pt x="3" y="0"/>
                  <a:pt x="3" y="0"/>
                  <a:pt x="3" y="0"/>
                </a:cubicBezTo>
                <a:cubicBezTo>
                  <a:pt x="2" y="0"/>
                  <a:pt x="1" y="0"/>
                  <a:pt x="0" y="0"/>
                </a:cubicBezTo>
                <a:cubicBezTo>
                  <a:pt x="1" y="10"/>
                  <a:pt x="1" y="10"/>
                  <a:pt x="1" y="10"/>
                </a:cubicBezTo>
                <a:cubicBezTo>
                  <a:pt x="2" y="10"/>
                  <a:pt x="3" y="10"/>
                  <a:pt x="4" y="1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68" name="Freeform 38"/>
          <p:cNvSpPr/>
          <p:nvPr/>
        </p:nvSpPr>
        <p:spPr bwMode="auto">
          <a:xfrm>
            <a:off x="6054724" y="4375455"/>
            <a:ext cx="38100" cy="127000"/>
          </a:xfrm>
          <a:custGeom>
            <a:avLst/>
            <a:gdLst>
              <a:gd name="T0" fmla="*/ 3 w 3"/>
              <a:gd name="T1" fmla="*/ 10 h 10"/>
              <a:gd name="T2" fmla="*/ 3 w 3"/>
              <a:gd name="T3" fmla="*/ 0 h 10"/>
              <a:gd name="T4" fmla="*/ 1 w 3"/>
              <a:gd name="T5" fmla="*/ 0 h 10"/>
              <a:gd name="T6" fmla="*/ 0 w 3"/>
              <a:gd name="T7" fmla="*/ 10 h 10"/>
              <a:gd name="T8" fmla="*/ 3 w 3"/>
              <a:gd name="T9" fmla="*/ 10 h 10"/>
            </a:gdLst>
            <a:ahLst/>
            <a:cxnLst>
              <a:cxn ang="0">
                <a:pos x="T0" y="T1"/>
              </a:cxn>
              <a:cxn ang="0">
                <a:pos x="T2" y="T3"/>
              </a:cxn>
              <a:cxn ang="0">
                <a:pos x="T4" y="T5"/>
              </a:cxn>
              <a:cxn ang="0">
                <a:pos x="T6" y="T7"/>
              </a:cxn>
              <a:cxn ang="0">
                <a:pos x="T8" y="T9"/>
              </a:cxn>
            </a:cxnLst>
            <a:rect l="0" t="0" r="r" b="b"/>
            <a:pathLst>
              <a:path w="3" h="10">
                <a:moveTo>
                  <a:pt x="3" y="10"/>
                </a:moveTo>
                <a:cubicBezTo>
                  <a:pt x="3" y="0"/>
                  <a:pt x="3" y="0"/>
                  <a:pt x="3" y="0"/>
                </a:cubicBezTo>
                <a:cubicBezTo>
                  <a:pt x="2" y="0"/>
                  <a:pt x="2" y="0"/>
                  <a:pt x="1" y="0"/>
                </a:cubicBezTo>
                <a:cubicBezTo>
                  <a:pt x="0" y="10"/>
                  <a:pt x="0" y="10"/>
                  <a:pt x="0" y="10"/>
                </a:cubicBezTo>
                <a:cubicBezTo>
                  <a:pt x="1" y="10"/>
                  <a:pt x="2" y="10"/>
                  <a:pt x="3" y="1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69" name="Freeform 39"/>
          <p:cNvSpPr/>
          <p:nvPr/>
        </p:nvSpPr>
        <p:spPr bwMode="auto">
          <a:xfrm>
            <a:off x="5991224" y="4375455"/>
            <a:ext cx="50800" cy="127000"/>
          </a:xfrm>
          <a:custGeom>
            <a:avLst/>
            <a:gdLst>
              <a:gd name="T0" fmla="*/ 2 w 4"/>
              <a:gd name="T1" fmla="*/ 10 h 10"/>
              <a:gd name="T2" fmla="*/ 4 w 4"/>
              <a:gd name="T3" fmla="*/ 0 h 10"/>
              <a:gd name="T4" fmla="*/ 1 w 4"/>
              <a:gd name="T5" fmla="*/ 0 h 10"/>
              <a:gd name="T6" fmla="*/ 0 w 4"/>
              <a:gd name="T7" fmla="*/ 9 h 10"/>
              <a:gd name="T8" fmla="*/ 2 w 4"/>
              <a:gd name="T9" fmla="*/ 10 h 10"/>
            </a:gdLst>
            <a:ahLst/>
            <a:cxnLst>
              <a:cxn ang="0">
                <a:pos x="T0" y="T1"/>
              </a:cxn>
              <a:cxn ang="0">
                <a:pos x="T2" y="T3"/>
              </a:cxn>
              <a:cxn ang="0">
                <a:pos x="T4" y="T5"/>
              </a:cxn>
              <a:cxn ang="0">
                <a:pos x="T6" y="T7"/>
              </a:cxn>
              <a:cxn ang="0">
                <a:pos x="T8" y="T9"/>
              </a:cxn>
            </a:cxnLst>
            <a:rect l="0" t="0" r="r" b="b"/>
            <a:pathLst>
              <a:path w="4" h="10">
                <a:moveTo>
                  <a:pt x="2" y="10"/>
                </a:moveTo>
                <a:cubicBezTo>
                  <a:pt x="4" y="0"/>
                  <a:pt x="4" y="0"/>
                  <a:pt x="4" y="0"/>
                </a:cubicBezTo>
                <a:cubicBezTo>
                  <a:pt x="3" y="0"/>
                  <a:pt x="2" y="0"/>
                  <a:pt x="1" y="0"/>
                </a:cubicBezTo>
                <a:cubicBezTo>
                  <a:pt x="0" y="9"/>
                  <a:pt x="0" y="9"/>
                  <a:pt x="0" y="9"/>
                </a:cubicBezTo>
                <a:cubicBezTo>
                  <a:pt x="0" y="10"/>
                  <a:pt x="1" y="10"/>
                  <a:pt x="2" y="1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70" name="Freeform 40"/>
          <p:cNvSpPr/>
          <p:nvPr/>
        </p:nvSpPr>
        <p:spPr bwMode="auto">
          <a:xfrm>
            <a:off x="5915024" y="4362755"/>
            <a:ext cx="63500" cy="127000"/>
          </a:xfrm>
          <a:custGeom>
            <a:avLst/>
            <a:gdLst>
              <a:gd name="T0" fmla="*/ 3 w 5"/>
              <a:gd name="T1" fmla="*/ 10 h 10"/>
              <a:gd name="T2" fmla="*/ 5 w 5"/>
              <a:gd name="T3" fmla="*/ 0 h 10"/>
              <a:gd name="T4" fmla="*/ 3 w 5"/>
              <a:gd name="T5" fmla="*/ 0 h 10"/>
              <a:gd name="T6" fmla="*/ 0 w 5"/>
              <a:gd name="T7" fmla="*/ 9 h 10"/>
              <a:gd name="T8" fmla="*/ 3 w 5"/>
              <a:gd name="T9" fmla="*/ 10 h 10"/>
            </a:gdLst>
            <a:ahLst/>
            <a:cxnLst>
              <a:cxn ang="0">
                <a:pos x="T0" y="T1"/>
              </a:cxn>
              <a:cxn ang="0">
                <a:pos x="T2" y="T3"/>
              </a:cxn>
              <a:cxn ang="0">
                <a:pos x="T4" y="T5"/>
              </a:cxn>
              <a:cxn ang="0">
                <a:pos x="T6" y="T7"/>
              </a:cxn>
              <a:cxn ang="0">
                <a:pos x="T8" y="T9"/>
              </a:cxn>
            </a:cxnLst>
            <a:rect l="0" t="0" r="r" b="b"/>
            <a:pathLst>
              <a:path w="5" h="10">
                <a:moveTo>
                  <a:pt x="3" y="10"/>
                </a:moveTo>
                <a:cubicBezTo>
                  <a:pt x="5" y="0"/>
                  <a:pt x="5" y="0"/>
                  <a:pt x="5" y="0"/>
                </a:cubicBezTo>
                <a:cubicBezTo>
                  <a:pt x="4" y="0"/>
                  <a:pt x="4" y="0"/>
                  <a:pt x="3" y="0"/>
                </a:cubicBezTo>
                <a:cubicBezTo>
                  <a:pt x="0" y="9"/>
                  <a:pt x="0" y="9"/>
                  <a:pt x="0" y="9"/>
                </a:cubicBezTo>
                <a:cubicBezTo>
                  <a:pt x="1" y="9"/>
                  <a:pt x="2" y="10"/>
                  <a:pt x="3" y="1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71" name="Freeform 41"/>
          <p:cNvSpPr/>
          <p:nvPr/>
        </p:nvSpPr>
        <p:spPr bwMode="auto">
          <a:xfrm>
            <a:off x="5851524" y="4337355"/>
            <a:ext cx="76200" cy="127000"/>
          </a:xfrm>
          <a:custGeom>
            <a:avLst/>
            <a:gdLst>
              <a:gd name="T0" fmla="*/ 2 w 6"/>
              <a:gd name="T1" fmla="*/ 10 h 10"/>
              <a:gd name="T2" fmla="*/ 6 w 6"/>
              <a:gd name="T3" fmla="*/ 1 h 10"/>
              <a:gd name="T4" fmla="*/ 4 w 6"/>
              <a:gd name="T5" fmla="*/ 0 h 10"/>
              <a:gd name="T6" fmla="*/ 0 w 6"/>
              <a:gd name="T7" fmla="*/ 9 h 10"/>
              <a:gd name="T8" fmla="*/ 2 w 6"/>
              <a:gd name="T9" fmla="*/ 10 h 10"/>
            </a:gdLst>
            <a:ahLst/>
            <a:cxnLst>
              <a:cxn ang="0">
                <a:pos x="T0" y="T1"/>
              </a:cxn>
              <a:cxn ang="0">
                <a:pos x="T2" y="T3"/>
              </a:cxn>
              <a:cxn ang="0">
                <a:pos x="T4" y="T5"/>
              </a:cxn>
              <a:cxn ang="0">
                <a:pos x="T6" y="T7"/>
              </a:cxn>
              <a:cxn ang="0">
                <a:pos x="T8" y="T9"/>
              </a:cxn>
            </a:cxnLst>
            <a:rect l="0" t="0" r="r" b="b"/>
            <a:pathLst>
              <a:path w="6" h="10">
                <a:moveTo>
                  <a:pt x="2" y="10"/>
                </a:moveTo>
                <a:cubicBezTo>
                  <a:pt x="6" y="1"/>
                  <a:pt x="6" y="1"/>
                  <a:pt x="6" y="1"/>
                </a:cubicBezTo>
                <a:cubicBezTo>
                  <a:pt x="5" y="1"/>
                  <a:pt x="5" y="0"/>
                  <a:pt x="4" y="0"/>
                </a:cubicBezTo>
                <a:cubicBezTo>
                  <a:pt x="0" y="9"/>
                  <a:pt x="0" y="9"/>
                  <a:pt x="0" y="9"/>
                </a:cubicBezTo>
                <a:cubicBezTo>
                  <a:pt x="0" y="9"/>
                  <a:pt x="1" y="10"/>
                  <a:pt x="2" y="1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72" name="Freeform 42"/>
          <p:cNvSpPr/>
          <p:nvPr/>
        </p:nvSpPr>
        <p:spPr bwMode="auto">
          <a:xfrm>
            <a:off x="5788024" y="4311955"/>
            <a:ext cx="88900" cy="127000"/>
          </a:xfrm>
          <a:custGeom>
            <a:avLst/>
            <a:gdLst>
              <a:gd name="T0" fmla="*/ 2 w 7"/>
              <a:gd name="T1" fmla="*/ 10 h 10"/>
              <a:gd name="T2" fmla="*/ 7 w 7"/>
              <a:gd name="T3" fmla="*/ 1 h 10"/>
              <a:gd name="T4" fmla="*/ 5 w 7"/>
              <a:gd name="T5" fmla="*/ 0 h 10"/>
              <a:gd name="T6" fmla="*/ 0 w 7"/>
              <a:gd name="T7" fmla="*/ 8 h 10"/>
              <a:gd name="T8" fmla="*/ 2 w 7"/>
              <a:gd name="T9" fmla="*/ 10 h 10"/>
            </a:gdLst>
            <a:ahLst/>
            <a:cxnLst>
              <a:cxn ang="0">
                <a:pos x="T0" y="T1"/>
              </a:cxn>
              <a:cxn ang="0">
                <a:pos x="T2" y="T3"/>
              </a:cxn>
              <a:cxn ang="0">
                <a:pos x="T4" y="T5"/>
              </a:cxn>
              <a:cxn ang="0">
                <a:pos x="T6" y="T7"/>
              </a:cxn>
              <a:cxn ang="0">
                <a:pos x="T8" y="T9"/>
              </a:cxn>
            </a:cxnLst>
            <a:rect l="0" t="0" r="r" b="b"/>
            <a:pathLst>
              <a:path w="7" h="10">
                <a:moveTo>
                  <a:pt x="2" y="10"/>
                </a:moveTo>
                <a:cubicBezTo>
                  <a:pt x="7" y="1"/>
                  <a:pt x="7" y="1"/>
                  <a:pt x="7" y="1"/>
                </a:cubicBezTo>
                <a:cubicBezTo>
                  <a:pt x="6" y="0"/>
                  <a:pt x="6" y="0"/>
                  <a:pt x="5" y="0"/>
                </a:cubicBezTo>
                <a:cubicBezTo>
                  <a:pt x="0" y="8"/>
                  <a:pt x="0" y="8"/>
                  <a:pt x="0" y="8"/>
                </a:cubicBezTo>
                <a:cubicBezTo>
                  <a:pt x="0" y="9"/>
                  <a:pt x="1" y="9"/>
                  <a:pt x="2" y="1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73" name="Freeform 43"/>
          <p:cNvSpPr/>
          <p:nvPr/>
        </p:nvSpPr>
        <p:spPr bwMode="auto">
          <a:xfrm>
            <a:off x="5724524" y="4273855"/>
            <a:ext cx="101600" cy="114300"/>
          </a:xfrm>
          <a:custGeom>
            <a:avLst/>
            <a:gdLst>
              <a:gd name="T0" fmla="*/ 2 w 8"/>
              <a:gd name="T1" fmla="*/ 9 h 9"/>
              <a:gd name="T2" fmla="*/ 8 w 8"/>
              <a:gd name="T3" fmla="*/ 1 h 9"/>
              <a:gd name="T4" fmla="*/ 6 w 8"/>
              <a:gd name="T5" fmla="*/ 0 h 9"/>
              <a:gd name="T6" fmla="*/ 0 w 8"/>
              <a:gd name="T7" fmla="*/ 8 h 9"/>
              <a:gd name="T8" fmla="*/ 2 w 8"/>
              <a:gd name="T9" fmla="*/ 9 h 9"/>
            </a:gdLst>
            <a:ahLst/>
            <a:cxnLst>
              <a:cxn ang="0">
                <a:pos x="T0" y="T1"/>
              </a:cxn>
              <a:cxn ang="0">
                <a:pos x="T2" y="T3"/>
              </a:cxn>
              <a:cxn ang="0">
                <a:pos x="T4" y="T5"/>
              </a:cxn>
              <a:cxn ang="0">
                <a:pos x="T6" y="T7"/>
              </a:cxn>
              <a:cxn ang="0">
                <a:pos x="T8" y="T9"/>
              </a:cxn>
            </a:cxnLst>
            <a:rect l="0" t="0" r="r" b="b"/>
            <a:pathLst>
              <a:path w="8" h="9">
                <a:moveTo>
                  <a:pt x="2" y="9"/>
                </a:moveTo>
                <a:cubicBezTo>
                  <a:pt x="8" y="1"/>
                  <a:pt x="8" y="1"/>
                  <a:pt x="8" y="1"/>
                </a:cubicBezTo>
                <a:cubicBezTo>
                  <a:pt x="7" y="1"/>
                  <a:pt x="7" y="1"/>
                  <a:pt x="6" y="0"/>
                </a:cubicBezTo>
                <a:cubicBezTo>
                  <a:pt x="0" y="8"/>
                  <a:pt x="0" y="8"/>
                  <a:pt x="0" y="8"/>
                </a:cubicBezTo>
                <a:cubicBezTo>
                  <a:pt x="1" y="8"/>
                  <a:pt x="1" y="9"/>
                  <a:pt x="2" y="9"/>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74" name="Freeform 44"/>
          <p:cNvSpPr/>
          <p:nvPr/>
        </p:nvSpPr>
        <p:spPr bwMode="auto">
          <a:xfrm>
            <a:off x="5672137" y="4235755"/>
            <a:ext cx="115888" cy="114300"/>
          </a:xfrm>
          <a:custGeom>
            <a:avLst/>
            <a:gdLst>
              <a:gd name="T0" fmla="*/ 2 w 9"/>
              <a:gd name="T1" fmla="*/ 9 h 9"/>
              <a:gd name="T2" fmla="*/ 9 w 9"/>
              <a:gd name="T3" fmla="*/ 2 h 9"/>
              <a:gd name="T4" fmla="*/ 7 w 9"/>
              <a:gd name="T5" fmla="*/ 0 h 9"/>
              <a:gd name="T6" fmla="*/ 0 w 9"/>
              <a:gd name="T7" fmla="*/ 7 h 9"/>
              <a:gd name="T8" fmla="*/ 2 w 9"/>
              <a:gd name="T9" fmla="*/ 9 h 9"/>
            </a:gdLst>
            <a:ahLst/>
            <a:cxnLst>
              <a:cxn ang="0">
                <a:pos x="T0" y="T1"/>
              </a:cxn>
              <a:cxn ang="0">
                <a:pos x="T2" y="T3"/>
              </a:cxn>
              <a:cxn ang="0">
                <a:pos x="T4" y="T5"/>
              </a:cxn>
              <a:cxn ang="0">
                <a:pos x="T6" y="T7"/>
              </a:cxn>
              <a:cxn ang="0">
                <a:pos x="T8" y="T9"/>
              </a:cxn>
            </a:cxnLst>
            <a:rect l="0" t="0" r="r" b="b"/>
            <a:pathLst>
              <a:path w="9" h="9">
                <a:moveTo>
                  <a:pt x="2" y="9"/>
                </a:moveTo>
                <a:cubicBezTo>
                  <a:pt x="9" y="2"/>
                  <a:pt x="9" y="2"/>
                  <a:pt x="9" y="2"/>
                </a:cubicBezTo>
                <a:cubicBezTo>
                  <a:pt x="8" y="1"/>
                  <a:pt x="7" y="1"/>
                  <a:pt x="7" y="0"/>
                </a:cubicBezTo>
                <a:cubicBezTo>
                  <a:pt x="0" y="7"/>
                  <a:pt x="0" y="7"/>
                  <a:pt x="0" y="7"/>
                </a:cubicBezTo>
                <a:cubicBezTo>
                  <a:pt x="0" y="7"/>
                  <a:pt x="1" y="8"/>
                  <a:pt x="2" y="9"/>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75" name="Freeform 45"/>
          <p:cNvSpPr/>
          <p:nvPr/>
        </p:nvSpPr>
        <p:spPr bwMode="auto">
          <a:xfrm>
            <a:off x="5621337" y="4197655"/>
            <a:ext cx="115888" cy="101600"/>
          </a:xfrm>
          <a:custGeom>
            <a:avLst/>
            <a:gdLst>
              <a:gd name="T0" fmla="*/ 2 w 9"/>
              <a:gd name="T1" fmla="*/ 8 h 8"/>
              <a:gd name="T2" fmla="*/ 9 w 9"/>
              <a:gd name="T3" fmla="*/ 1 h 8"/>
              <a:gd name="T4" fmla="*/ 8 w 9"/>
              <a:gd name="T5" fmla="*/ 0 h 8"/>
              <a:gd name="T6" fmla="*/ 0 w 9"/>
              <a:gd name="T7" fmla="*/ 5 h 8"/>
              <a:gd name="T8" fmla="*/ 2 w 9"/>
              <a:gd name="T9" fmla="*/ 8 h 8"/>
            </a:gdLst>
            <a:ahLst/>
            <a:cxnLst>
              <a:cxn ang="0">
                <a:pos x="T0" y="T1"/>
              </a:cxn>
              <a:cxn ang="0">
                <a:pos x="T2" y="T3"/>
              </a:cxn>
              <a:cxn ang="0">
                <a:pos x="T4" y="T5"/>
              </a:cxn>
              <a:cxn ang="0">
                <a:pos x="T6" y="T7"/>
              </a:cxn>
              <a:cxn ang="0">
                <a:pos x="T8" y="T9"/>
              </a:cxn>
            </a:cxnLst>
            <a:rect l="0" t="0" r="r" b="b"/>
            <a:pathLst>
              <a:path w="9" h="8">
                <a:moveTo>
                  <a:pt x="2" y="8"/>
                </a:moveTo>
                <a:cubicBezTo>
                  <a:pt x="9" y="1"/>
                  <a:pt x="9" y="1"/>
                  <a:pt x="9" y="1"/>
                </a:cubicBezTo>
                <a:cubicBezTo>
                  <a:pt x="9" y="1"/>
                  <a:pt x="9" y="0"/>
                  <a:pt x="8" y="0"/>
                </a:cubicBezTo>
                <a:cubicBezTo>
                  <a:pt x="0" y="5"/>
                  <a:pt x="0" y="5"/>
                  <a:pt x="0" y="5"/>
                </a:cubicBezTo>
                <a:cubicBezTo>
                  <a:pt x="1" y="6"/>
                  <a:pt x="1" y="7"/>
                  <a:pt x="2" y="8"/>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76" name="Freeform 46"/>
          <p:cNvSpPr/>
          <p:nvPr/>
        </p:nvSpPr>
        <p:spPr bwMode="auto">
          <a:xfrm>
            <a:off x="5583237" y="4145267"/>
            <a:ext cx="128588" cy="90488"/>
          </a:xfrm>
          <a:custGeom>
            <a:avLst/>
            <a:gdLst>
              <a:gd name="T0" fmla="*/ 2 w 10"/>
              <a:gd name="T1" fmla="*/ 7 h 7"/>
              <a:gd name="T2" fmla="*/ 10 w 10"/>
              <a:gd name="T3" fmla="*/ 2 h 7"/>
              <a:gd name="T4" fmla="*/ 9 w 10"/>
              <a:gd name="T5" fmla="*/ 0 h 7"/>
              <a:gd name="T6" fmla="*/ 0 w 10"/>
              <a:gd name="T7" fmla="*/ 4 h 7"/>
              <a:gd name="T8" fmla="*/ 2 w 10"/>
              <a:gd name="T9" fmla="*/ 7 h 7"/>
            </a:gdLst>
            <a:ahLst/>
            <a:cxnLst>
              <a:cxn ang="0">
                <a:pos x="T0" y="T1"/>
              </a:cxn>
              <a:cxn ang="0">
                <a:pos x="T2" y="T3"/>
              </a:cxn>
              <a:cxn ang="0">
                <a:pos x="T4" y="T5"/>
              </a:cxn>
              <a:cxn ang="0">
                <a:pos x="T6" y="T7"/>
              </a:cxn>
              <a:cxn ang="0">
                <a:pos x="T8" y="T9"/>
              </a:cxn>
            </a:cxnLst>
            <a:rect l="0" t="0" r="r" b="b"/>
            <a:pathLst>
              <a:path w="10" h="7">
                <a:moveTo>
                  <a:pt x="2" y="7"/>
                </a:moveTo>
                <a:cubicBezTo>
                  <a:pt x="10" y="2"/>
                  <a:pt x="10" y="2"/>
                  <a:pt x="10" y="2"/>
                </a:cubicBezTo>
                <a:cubicBezTo>
                  <a:pt x="9" y="1"/>
                  <a:pt x="9" y="0"/>
                  <a:pt x="9" y="0"/>
                </a:cubicBezTo>
                <a:cubicBezTo>
                  <a:pt x="0" y="4"/>
                  <a:pt x="0" y="4"/>
                  <a:pt x="0" y="4"/>
                </a:cubicBezTo>
                <a:cubicBezTo>
                  <a:pt x="0" y="5"/>
                  <a:pt x="1" y="6"/>
                  <a:pt x="2" y="7"/>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77" name="Freeform 47"/>
          <p:cNvSpPr/>
          <p:nvPr/>
        </p:nvSpPr>
        <p:spPr bwMode="auto">
          <a:xfrm>
            <a:off x="5557837" y="4094467"/>
            <a:ext cx="128588" cy="77788"/>
          </a:xfrm>
          <a:custGeom>
            <a:avLst/>
            <a:gdLst>
              <a:gd name="T0" fmla="*/ 1 w 10"/>
              <a:gd name="T1" fmla="*/ 6 h 6"/>
              <a:gd name="T2" fmla="*/ 10 w 10"/>
              <a:gd name="T3" fmla="*/ 2 h 6"/>
              <a:gd name="T4" fmla="*/ 9 w 10"/>
              <a:gd name="T5" fmla="*/ 0 h 6"/>
              <a:gd name="T6" fmla="*/ 0 w 10"/>
              <a:gd name="T7" fmla="*/ 3 h 6"/>
              <a:gd name="T8" fmla="*/ 1 w 10"/>
              <a:gd name="T9" fmla="*/ 6 h 6"/>
            </a:gdLst>
            <a:ahLst/>
            <a:cxnLst>
              <a:cxn ang="0">
                <a:pos x="T0" y="T1"/>
              </a:cxn>
              <a:cxn ang="0">
                <a:pos x="T2" y="T3"/>
              </a:cxn>
              <a:cxn ang="0">
                <a:pos x="T4" y="T5"/>
              </a:cxn>
              <a:cxn ang="0">
                <a:pos x="T6" y="T7"/>
              </a:cxn>
              <a:cxn ang="0">
                <a:pos x="T8" y="T9"/>
              </a:cxn>
            </a:cxnLst>
            <a:rect l="0" t="0" r="r" b="b"/>
            <a:pathLst>
              <a:path w="10" h="6">
                <a:moveTo>
                  <a:pt x="1" y="6"/>
                </a:moveTo>
                <a:cubicBezTo>
                  <a:pt x="10" y="2"/>
                  <a:pt x="10" y="2"/>
                  <a:pt x="10" y="2"/>
                </a:cubicBezTo>
                <a:cubicBezTo>
                  <a:pt x="9" y="1"/>
                  <a:pt x="9" y="0"/>
                  <a:pt x="9" y="0"/>
                </a:cubicBezTo>
                <a:cubicBezTo>
                  <a:pt x="0" y="3"/>
                  <a:pt x="0" y="3"/>
                  <a:pt x="0" y="3"/>
                </a:cubicBezTo>
                <a:cubicBezTo>
                  <a:pt x="0" y="4"/>
                  <a:pt x="0" y="5"/>
                  <a:pt x="1" y="6"/>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78" name="Freeform 48"/>
          <p:cNvSpPr/>
          <p:nvPr/>
        </p:nvSpPr>
        <p:spPr bwMode="auto">
          <a:xfrm>
            <a:off x="5532437" y="4030967"/>
            <a:ext cx="127000" cy="76200"/>
          </a:xfrm>
          <a:custGeom>
            <a:avLst/>
            <a:gdLst>
              <a:gd name="T0" fmla="*/ 1 w 10"/>
              <a:gd name="T1" fmla="*/ 6 h 6"/>
              <a:gd name="T2" fmla="*/ 10 w 10"/>
              <a:gd name="T3" fmla="*/ 3 h 6"/>
              <a:gd name="T4" fmla="*/ 9 w 10"/>
              <a:gd name="T5" fmla="*/ 0 h 6"/>
              <a:gd name="T6" fmla="*/ 0 w 10"/>
              <a:gd name="T7" fmla="*/ 3 h 6"/>
              <a:gd name="T8" fmla="*/ 1 w 10"/>
              <a:gd name="T9" fmla="*/ 6 h 6"/>
            </a:gdLst>
            <a:ahLst/>
            <a:cxnLst>
              <a:cxn ang="0">
                <a:pos x="T0" y="T1"/>
              </a:cxn>
              <a:cxn ang="0">
                <a:pos x="T2" y="T3"/>
              </a:cxn>
              <a:cxn ang="0">
                <a:pos x="T4" y="T5"/>
              </a:cxn>
              <a:cxn ang="0">
                <a:pos x="T6" y="T7"/>
              </a:cxn>
              <a:cxn ang="0">
                <a:pos x="T8" y="T9"/>
              </a:cxn>
            </a:cxnLst>
            <a:rect l="0" t="0" r="r" b="b"/>
            <a:pathLst>
              <a:path w="10" h="6">
                <a:moveTo>
                  <a:pt x="1" y="6"/>
                </a:moveTo>
                <a:cubicBezTo>
                  <a:pt x="10" y="3"/>
                  <a:pt x="10" y="3"/>
                  <a:pt x="10" y="3"/>
                </a:cubicBezTo>
                <a:cubicBezTo>
                  <a:pt x="10" y="2"/>
                  <a:pt x="10" y="1"/>
                  <a:pt x="9" y="0"/>
                </a:cubicBezTo>
                <a:cubicBezTo>
                  <a:pt x="0" y="3"/>
                  <a:pt x="0" y="3"/>
                  <a:pt x="0" y="3"/>
                </a:cubicBezTo>
                <a:cubicBezTo>
                  <a:pt x="0" y="4"/>
                  <a:pt x="0" y="5"/>
                  <a:pt x="1" y="6"/>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79" name="Freeform 49"/>
          <p:cNvSpPr/>
          <p:nvPr/>
        </p:nvSpPr>
        <p:spPr bwMode="auto">
          <a:xfrm>
            <a:off x="5519737" y="3980167"/>
            <a:ext cx="127000" cy="50800"/>
          </a:xfrm>
          <a:custGeom>
            <a:avLst/>
            <a:gdLst>
              <a:gd name="T0" fmla="*/ 0 w 10"/>
              <a:gd name="T1" fmla="*/ 4 h 4"/>
              <a:gd name="T2" fmla="*/ 10 w 10"/>
              <a:gd name="T3" fmla="*/ 2 h 4"/>
              <a:gd name="T4" fmla="*/ 10 w 10"/>
              <a:gd name="T5" fmla="*/ 0 h 4"/>
              <a:gd name="T6" fmla="*/ 0 w 10"/>
              <a:gd name="T7" fmla="*/ 1 h 4"/>
              <a:gd name="T8" fmla="*/ 0 w 10"/>
              <a:gd name="T9" fmla="*/ 4 h 4"/>
            </a:gdLst>
            <a:ahLst/>
            <a:cxnLst>
              <a:cxn ang="0">
                <a:pos x="T0" y="T1"/>
              </a:cxn>
              <a:cxn ang="0">
                <a:pos x="T2" y="T3"/>
              </a:cxn>
              <a:cxn ang="0">
                <a:pos x="T4" y="T5"/>
              </a:cxn>
              <a:cxn ang="0">
                <a:pos x="T6" y="T7"/>
              </a:cxn>
              <a:cxn ang="0">
                <a:pos x="T8" y="T9"/>
              </a:cxn>
            </a:cxnLst>
            <a:rect l="0" t="0" r="r" b="b"/>
            <a:pathLst>
              <a:path w="10" h="4">
                <a:moveTo>
                  <a:pt x="0" y="4"/>
                </a:moveTo>
                <a:cubicBezTo>
                  <a:pt x="10" y="2"/>
                  <a:pt x="10" y="2"/>
                  <a:pt x="10" y="2"/>
                </a:cubicBezTo>
                <a:cubicBezTo>
                  <a:pt x="10" y="1"/>
                  <a:pt x="10" y="1"/>
                  <a:pt x="10" y="0"/>
                </a:cubicBezTo>
                <a:cubicBezTo>
                  <a:pt x="0" y="1"/>
                  <a:pt x="0" y="1"/>
                  <a:pt x="0" y="1"/>
                </a:cubicBezTo>
                <a:cubicBezTo>
                  <a:pt x="0" y="2"/>
                  <a:pt x="0" y="3"/>
                  <a:pt x="0" y="4"/>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80" name="Freeform 50"/>
          <p:cNvSpPr/>
          <p:nvPr/>
        </p:nvSpPr>
        <p:spPr bwMode="auto">
          <a:xfrm>
            <a:off x="5507037" y="3916667"/>
            <a:ext cx="127000" cy="38100"/>
          </a:xfrm>
          <a:custGeom>
            <a:avLst/>
            <a:gdLst>
              <a:gd name="T0" fmla="*/ 0 w 10"/>
              <a:gd name="T1" fmla="*/ 3 h 3"/>
              <a:gd name="T2" fmla="*/ 10 w 10"/>
              <a:gd name="T3" fmla="*/ 3 h 3"/>
              <a:gd name="T4" fmla="*/ 10 w 10"/>
              <a:gd name="T5" fmla="*/ 0 h 3"/>
              <a:gd name="T6" fmla="*/ 0 w 10"/>
              <a:gd name="T7" fmla="*/ 0 h 3"/>
              <a:gd name="T8" fmla="*/ 0 w 10"/>
              <a:gd name="T9" fmla="*/ 3 h 3"/>
            </a:gdLst>
            <a:ahLst/>
            <a:cxnLst>
              <a:cxn ang="0">
                <a:pos x="T0" y="T1"/>
              </a:cxn>
              <a:cxn ang="0">
                <a:pos x="T2" y="T3"/>
              </a:cxn>
              <a:cxn ang="0">
                <a:pos x="T4" y="T5"/>
              </a:cxn>
              <a:cxn ang="0">
                <a:pos x="T6" y="T7"/>
              </a:cxn>
              <a:cxn ang="0">
                <a:pos x="T8" y="T9"/>
              </a:cxn>
            </a:cxnLst>
            <a:rect l="0" t="0" r="r" b="b"/>
            <a:pathLst>
              <a:path w="10" h="3">
                <a:moveTo>
                  <a:pt x="0" y="3"/>
                </a:moveTo>
                <a:cubicBezTo>
                  <a:pt x="10" y="3"/>
                  <a:pt x="10" y="3"/>
                  <a:pt x="10" y="3"/>
                </a:cubicBezTo>
                <a:cubicBezTo>
                  <a:pt x="10" y="2"/>
                  <a:pt x="10" y="1"/>
                  <a:pt x="10" y="0"/>
                </a:cubicBezTo>
                <a:cubicBezTo>
                  <a:pt x="0" y="0"/>
                  <a:pt x="0" y="0"/>
                  <a:pt x="0" y="0"/>
                </a:cubicBezTo>
                <a:cubicBezTo>
                  <a:pt x="0" y="1"/>
                  <a:pt x="0" y="2"/>
                  <a:pt x="0" y="3"/>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81" name="Freeform 51"/>
          <p:cNvSpPr/>
          <p:nvPr/>
        </p:nvSpPr>
        <p:spPr bwMode="auto">
          <a:xfrm>
            <a:off x="5507037" y="3853167"/>
            <a:ext cx="139700" cy="38100"/>
          </a:xfrm>
          <a:custGeom>
            <a:avLst/>
            <a:gdLst>
              <a:gd name="T0" fmla="*/ 0 w 11"/>
              <a:gd name="T1" fmla="*/ 3 h 3"/>
              <a:gd name="T2" fmla="*/ 10 w 11"/>
              <a:gd name="T3" fmla="*/ 3 h 3"/>
              <a:gd name="T4" fmla="*/ 11 w 11"/>
              <a:gd name="T5" fmla="*/ 1 h 3"/>
              <a:gd name="T6" fmla="*/ 1 w 11"/>
              <a:gd name="T7" fmla="*/ 0 h 3"/>
              <a:gd name="T8" fmla="*/ 0 w 11"/>
              <a:gd name="T9" fmla="*/ 3 h 3"/>
            </a:gdLst>
            <a:ahLst/>
            <a:cxnLst>
              <a:cxn ang="0">
                <a:pos x="T0" y="T1"/>
              </a:cxn>
              <a:cxn ang="0">
                <a:pos x="T2" y="T3"/>
              </a:cxn>
              <a:cxn ang="0">
                <a:pos x="T4" y="T5"/>
              </a:cxn>
              <a:cxn ang="0">
                <a:pos x="T6" y="T7"/>
              </a:cxn>
              <a:cxn ang="0">
                <a:pos x="T8" y="T9"/>
              </a:cxn>
            </a:cxnLst>
            <a:rect l="0" t="0" r="r" b="b"/>
            <a:pathLst>
              <a:path w="11" h="3">
                <a:moveTo>
                  <a:pt x="0" y="3"/>
                </a:moveTo>
                <a:cubicBezTo>
                  <a:pt x="10" y="3"/>
                  <a:pt x="10" y="3"/>
                  <a:pt x="10" y="3"/>
                </a:cubicBezTo>
                <a:cubicBezTo>
                  <a:pt x="10" y="2"/>
                  <a:pt x="10" y="2"/>
                  <a:pt x="11" y="1"/>
                </a:cubicBezTo>
                <a:cubicBezTo>
                  <a:pt x="1" y="0"/>
                  <a:pt x="1" y="0"/>
                  <a:pt x="1" y="0"/>
                </a:cubicBezTo>
                <a:cubicBezTo>
                  <a:pt x="1" y="1"/>
                  <a:pt x="1" y="2"/>
                  <a:pt x="0" y="3"/>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82" name="Freeform 52"/>
          <p:cNvSpPr/>
          <p:nvPr/>
        </p:nvSpPr>
        <p:spPr bwMode="auto">
          <a:xfrm>
            <a:off x="5519737" y="3776967"/>
            <a:ext cx="127000" cy="63500"/>
          </a:xfrm>
          <a:custGeom>
            <a:avLst/>
            <a:gdLst>
              <a:gd name="T0" fmla="*/ 0 w 10"/>
              <a:gd name="T1" fmla="*/ 3 h 5"/>
              <a:gd name="T2" fmla="*/ 10 w 10"/>
              <a:gd name="T3" fmla="*/ 5 h 5"/>
              <a:gd name="T4" fmla="*/ 10 w 10"/>
              <a:gd name="T5" fmla="*/ 3 h 5"/>
              <a:gd name="T6" fmla="*/ 1 w 10"/>
              <a:gd name="T7" fmla="*/ 0 h 5"/>
              <a:gd name="T8" fmla="*/ 0 w 10"/>
              <a:gd name="T9" fmla="*/ 3 h 5"/>
            </a:gdLst>
            <a:ahLst/>
            <a:cxnLst>
              <a:cxn ang="0">
                <a:pos x="T0" y="T1"/>
              </a:cxn>
              <a:cxn ang="0">
                <a:pos x="T2" y="T3"/>
              </a:cxn>
              <a:cxn ang="0">
                <a:pos x="T4" y="T5"/>
              </a:cxn>
              <a:cxn ang="0">
                <a:pos x="T6" y="T7"/>
              </a:cxn>
              <a:cxn ang="0">
                <a:pos x="T8" y="T9"/>
              </a:cxn>
            </a:cxnLst>
            <a:rect l="0" t="0" r="r" b="b"/>
            <a:pathLst>
              <a:path w="10" h="5">
                <a:moveTo>
                  <a:pt x="0" y="3"/>
                </a:moveTo>
                <a:cubicBezTo>
                  <a:pt x="10" y="5"/>
                  <a:pt x="10" y="5"/>
                  <a:pt x="10" y="5"/>
                </a:cubicBezTo>
                <a:cubicBezTo>
                  <a:pt x="10" y="4"/>
                  <a:pt x="10" y="3"/>
                  <a:pt x="10" y="3"/>
                </a:cubicBezTo>
                <a:cubicBezTo>
                  <a:pt x="1" y="0"/>
                  <a:pt x="1" y="0"/>
                  <a:pt x="1" y="0"/>
                </a:cubicBezTo>
                <a:cubicBezTo>
                  <a:pt x="1" y="1"/>
                  <a:pt x="0" y="2"/>
                  <a:pt x="0" y="3"/>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83" name="Freeform 53"/>
          <p:cNvSpPr/>
          <p:nvPr/>
        </p:nvSpPr>
        <p:spPr bwMode="auto">
          <a:xfrm>
            <a:off x="5545137" y="3713467"/>
            <a:ext cx="127000" cy="63500"/>
          </a:xfrm>
          <a:custGeom>
            <a:avLst/>
            <a:gdLst>
              <a:gd name="T0" fmla="*/ 0 w 10"/>
              <a:gd name="T1" fmla="*/ 2 h 5"/>
              <a:gd name="T2" fmla="*/ 9 w 10"/>
              <a:gd name="T3" fmla="*/ 5 h 5"/>
              <a:gd name="T4" fmla="*/ 10 w 10"/>
              <a:gd name="T5" fmla="*/ 3 h 5"/>
              <a:gd name="T6" fmla="*/ 1 w 10"/>
              <a:gd name="T7" fmla="*/ 0 h 5"/>
              <a:gd name="T8" fmla="*/ 0 w 10"/>
              <a:gd name="T9" fmla="*/ 2 h 5"/>
            </a:gdLst>
            <a:ahLst/>
            <a:cxnLst>
              <a:cxn ang="0">
                <a:pos x="T0" y="T1"/>
              </a:cxn>
              <a:cxn ang="0">
                <a:pos x="T2" y="T3"/>
              </a:cxn>
              <a:cxn ang="0">
                <a:pos x="T4" y="T5"/>
              </a:cxn>
              <a:cxn ang="0">
                <a:pos x="T6" y="T7"/>
              </a:cxn>
              <a:cxn ang="0">
                <a:pos x="T8" y="T9"/>
              </a:cxn>
            </a:cxnLst>
            <a:rect l="0" t="0" r="r" b="b"/>
            <a:pathLst>
              <a:path w="10" h="5">
                <a:moveTo>
                  <a:pt x="0" y="2"/>
                </a:moveTo>
                <a:cubicBezTo>
                  <a:pt x="9" y="5"/>
                  <a:pt x="9" y="5"/>
                  <a:pt x="9" y="5"/>
                </a:cubicBezTo>
                <a:cubicBezTo>
                  <a:pt x="9" y="5"/>
                  <a:pt x="10" y="4"/>
                  <a:pt x="10" y="3"/>
                </a:cubicBezTo>
                <a:cubicBezTo>
                  <a:pt x="1" y="0"/>
                  <a:pt x="1" y="0"/>
                  <a:pt x="1" y="0"/>
                </a:cubicBezTo>
                <a:cubicBezTo>
                  <a:pt x="0" y="1"/>
                  <a:pt x="0" y="1"/>
                  <a:pt x="0" y="2"/>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84" name="Freeform 54"/>
          <p:cNvSpPr/>
          <p:nvPr/>
        </p:nvSpPr>
        <p:spPr bwMode="auto">
          <a:xfrm>
            <a:off x="5570537" y="3637267"/>
            <a:ext cx="128588" cy="88900"/>
          </a:xfrm>
          <a:custGeom>
            <a:avLst/>
            <a:gdLst>
              <a:gd name="T0" fmla="*/ 0 w 10"/>
              <a:gd name="T1" fmla="*/ 3 h 7"/>
              <a:gd name="T2" fmla="*/ 9 w 10"/>
              <a:gd name="T3" fmla="*/ 7 h 7"/>
              <a:gd name="T4" fmla="*/ 10 w 10"/>
              <a:gd name="T5" fmla="*/ 5 h 7"/>
              <a:gd name="T6" fmla="*/ 1 w 10"/>
              <a:gd name="T7" fmla="*/ 0 h 7"/>
              <a:gd name="T8" fmla="*/ 0 w 10"/>
              <a:gd name="T9" fmla="*/ 3 h 7"/>
            </a:gdLst>
            <a:ahLst/>
            <a:cxnLst>
              <a:cxn ang="0">
                <a:pos x="T0" y="T1"/>
              </a:cxn>
              <a:cxn ang="0">
                <a:pos x="T2" y="T3"/>
              </a:cxn>
              <a:cxn ang="0">
                <a:pos x="T4" y="T5"/>
              </a:cxn>
              <a:cxn ang="0">
                <a:pos x="T6" y="T7"/>
              </a:cxn>
              <a:cxn ang="0">
                <a:pos x="T8" y="T9"/>
              </a:cxn>
            </a:cxnLst>
            <a:rect l="0" t="0" r="r" b="b"/>
            <a:pathLst>
              <a:path w="10" h="7">
                <a:moveTo>
                  <a:pt x="0" y="3"/>
                </a:moveTo>
                <a:cubicBezTo>
                  <a:pt x="9" y="7"/>
                  <a:pt x="9" y="7"/>
                  <a:pt x="9" y="7"/>
                </a:cubicBezTo>
                <a:cubicBezTo>
                  <a:pt x="9" y="7"/>
                  <a:pt x="9" y="6"/>
                  <a:pt x="10" y="5"/>
                </a:cubicBezTo>
                <a:cubicBezTo>
                  <a:pt x="1" y="0"/>
                  <a:pt x="1" y="0"/>
                  <a:pt x="1" y="0"/>
                </a:cubicBezTo>
                <a:cubicBezTo>
                  <a:pt x="1" y="1"/>
                  <a:pt x="0" y="2"/>
                  <a:pt x="0" y="3"/>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85" name="Freeform 55"/>
          <p:cNvSpPr/>
          <p:nvPr/>
        </p:nvSpPr>
        <p:spPr bwMode="auto">
          <a:xfrm>
            <a:off x="5608637" y="3586467"/>
            <a:ext cx="115888" cy="88900"/>
          </a:xfrm>
          <a:custGeom>
            <a:avLst/>
            <a:gdLst>
              <a:gd name="T0" fmla="*/ 0 w 9"/>
              <a:gd name="T1" fmla="*/ 2 h 7"/>
              <a:gd name="T2" fmla="*/ 8 w 9"/>
              <a:gd name="T3" fmla="*/ 7 h 7"/>
              <a:gd name="T4" fmla="*/ 9 w 9"/>
              <a:gd name="T5" fmla="*/ 5 h 7"/>
              <a:gd name="T6" fmla="*/ 1 w 9"/>
              <a:gd name="T7" fmla="*/ 0 h 7"/>
              <a:gd name="T8" fmla="*/ 0 w 9"/>
              <a:gd name="T9" fmla="*/ 2 h 7"/>
            </a:gdLst>
            <a:ahLst/>
            <a:cxnLst>
              <a:cxn ang="0">
                <a:pos x="T0" y="T1"/>
              </a:cxn>
              <a:cxn ang="0">
                <a:pos x="T2" y="T3"/>
              </a:cxn>
              <a:cxn ang="0">
                <a:pos x="T4" y="T5"/>
              </a:cxn>
              <a:cxn ang="0">
                <a:pos x="T6" y="T7"/>
              </a:cxn>
              <a:cxn ang="0">
                <a:pos x="T8" y="T9"/>
              </a:cxn>
            </a:cxnLst>
            <a:rect l="0" t="0" r="r" b="b"/>
            <a:pathLst>
              <a:path w="9" h="7">
                <a:moveTo>
                  <a:pt x="0" y="2"/>
                </a:moveTo>
                <a:cubicBezTo>
                  <a:pt x="8" y="7"/>
                  <a:pt x="8" y="7"/>
                  <a:pt x="8" y="7"/>
                </a:cubicBezTo>
                <a:cubicBezTo>
                  <a:pt x="8" y="7"/>
                  <a:pt x="9" y="6"/>
                  <a:pt x="9" y="5"/>
                </a:cubicBezTo>
                <a:cubicBezTo>
                  <a:pt x="1" y="0"/>
                  <a:pt x="1" y="0"/>
                  <a:pt x="1" y="0"/>
                </a:cubicBezTo>
                <a:cubicBezTo>
                  <a:pt x="1" y="0"/>
                  <a:pt x="0" y="1"/>
                  <a:pt x="0" y="2"/>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86" name="Freeform 56"/>
          <p:cNvSpPr/>
          <p:nvPr/>
        </p:nvSpPr>
        <p:spPr bwMode="auto">
          <a:xfrm>
            <a:off x="5646737" y="3522967"/>
            <a:ext cx="115888" cy="114300"/>
          </a:xfrm>
          <a:custGeom>
            <a:avLst/>
            <a:gdLst>
              <a:gd name="T0" fmla="*/ 0 w 9"/>
              <a:gd name="T1" fmla="*/ 2 h 9"/>
              <a:gd name="T2" fmla="*/ 7 w 9"/>
              <a:gd name="T3" fmla="*/ 9 h 9"/>
              <a:gd name="T4" fmla="*/ 9 w 9"/>
              <a:gd name="T5" fmla="*/ 7 h 9"/>
              <a:gd name="T6" fmla="*/ 2 w 9"/>
              <a:gd name="T7" fmla="*/ 0 h 9"/>
              <a:gd name="T8" fmla="*/ 0 w 9"/>
              <a:gd name="T9" fmla="*/ 2 h 9"/>
            </a:gdLst>
            <a:ahLst/>
            <a:cxnLst>
              <a:cxn ang="0">
                <a:pos x="T0" y="T1"/>
              </a:cxn>
              <a:cxn ang="0">
                <a:pos x="T2" y="T3"/>
              </a:cxn>
              <a:cxn ang="0">
                <a:pos x="T4" y="T5"/>
              </a:cxn>
              <a:cxn ang="0">
                <a:pos x="T6" y="T7"/>
              </a:cxn>
              <a:cxn ang="0">
                <a:pos x="T8" y="T9"/>
              </a:cxn>
            </a:cxnLst>
            <a:rect l="0" t="0" r="r" b="b"/>
            <a:pathLst>
              <a:path w="9" h="9">
                <a:moveTo>
                  <a:pt x="0" y="2"/>
                </a:moveTo>
                <a:cubicBezTo>
                  <a:pt x="7" y="9"/>
                  <a:pt x="7" y="9"/>
                  <a:pt x="7" y="9"/>
                </a:cubicBezTo>
                <a:cubicBezTo>
                  <a:pt x="8" y="8"/>
                  <a:pt x="8" y="7"/>
                  <a:pt x="9" y="7"/>
                </a:cubicBezTo>
                <a:cubicBezTo>
                  <a:pt x="2" y="0"/>
                  <a:pt x="2" y="0"/>
                  <a:pt x="2" y="0"/>
                </a:cubicBezTo>
                <a:cubicBezTo>
                  <a:pt x="1" y="1"/>
                  <a:pt x="0" y="2"/>
                  <a:pt x="0" y="2"/>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87" name="Freeform 57"/>
          <p:cNvSpPr/>
          <p:nvPr/>
        </p:nvSpPr>
        <p:spPr bwMode="auto">
          <a:xfrm>
            <a:off x="5699124" y="3472167"/>
            <a:ext cx="101600" cy="114300"/>
          </a:xfrm>
          <a:custGeom>
            <a:avLst/>
            <a:gdLst>
              <a:gd name="T0" fmla="*/ 0 w 8"/>
              <a:gd name="T1" fmla="*/ 2 h 9"/>
              <a:gd name="T2" fmla="*/ 7 w 8"/>
              <a:gd name="T3" fmla="*/ 9 h 9"/>
              <a:gd name="T4" fmla="*/ 8 w 8"/>
              <a:gd name="T5" fmla="*/ 8 h 9"/>
              <a:gd name="T6" fmla="*/ 2 w 8"/>
              <a:gd name="T7" fmla="*/ 0 h 9"/>
              <a:gd name="T8" fmla="*/ 0 w 8"/>
              <a:gd name="T9" fmla="*/ 2 h 9"/>
            </a:gdLst>
            <a:ahLst/>
            <a:cxnLst>
              <a:cxn ang="0">
                <a:pos x="T0" y="T1"/>
              </a:cxn>
              <a:cxn ang="0">
                <a:pos x="T2" y="T3"/>
              </a:cxn>
              <a:cxn ang="0">
                <a:pos x="T4" y="T5"/>
              </a:cxn>
              <a:cxn ang="0">
                <a:pos x="T6" y="T7"/>
              </a:cxn>
              <a:cxn ang="0">
                <a:pos x="T8" y="T9"/>
              </a:cxn>
            </a:cxnLst>
            <a:rect l="0" t="0" r="r" b="b"/>
            <a:pathLst>
              <a:path w="8" h="9">
                <a:moveTo>
                  <a:pt x="0" y="2"/>
                </a:moveTo>
                <a:cubicBezTo>
                  <a:pt x="7" y="9"/>
                  <a:pt x="7" y="9"/>
                  <a:pt x="7" y="9"/>
                </a:cubicBezTo>
                <a:cubicBezTo>
                  <a:pt x="7" y="9"/>
                  <a:pt x="8" y="8"/>
                  <a:pt x="8" y="8"/>
                </a:cubicBezTo>
                <a:cubicBezTo>
                  <a:pt x="2" y="0"/>
                  <a:pt x="2" y="0"/>
                  <a:pt x="2" y="0"/>
                </a:cubicBezTo>
                <a:cubicBezTo>
                  <a:pt x="1" y="1"/>
                  <a:pt x="0" y="1"/>
                  <a:pt x="0" y="2"/>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88" name="Freeform 58"/>
          <p:cNvSpPr/>
          <p:nvPr/>
        </p:nvSpPr>
        <p:spPr bwMode="auto">
          <a:xfrm>
            <a:off x="5749924" y="3432480"/>
            <a:ext cx="101600" cy="115888"/>
          </a:xfrm>
          <a:custGeom>
            <a:avLst/>
            <a:gdLst>
              <a:gd name="T0" fmla="*/ 0 w 8"/>
              <a:gd name="T1" fmla="*/ 1 h 9"/>
              <a:gd name="T2" fmla="*/ 6 w 8"/>
              <a:gd name="T3" fmla="*/ 9 h 9"/>
              <a:gd name="T4" fmla="*/ 8 w 8"/>
              <a:gd name="T5" fmla="*/ 8 h 9"/>
              <a:gd name="T6" fmla="*/ 3 w 8"/>
              <a:gd name="T7" fmla="*/ 0 h 9"/>
              <a:gd name="T8" fmla="*/ 0 w 8"/>
              <a:gd name="T9" fmla="*/ 1 h 9"/>
            </a:gdLst>
            <a:ahLst/>
            <a:cxnLst>
              <a:cxn ang="0">
                <a:pos x="T0" y="T1"/>
              </a:cxn>
              <a:cxn ang="0">
                <a:pos x="T2" y="T3"/>
              </a:cxn>
              <a:cxn ang="0">
                <a:pos x="T4" y="T5"/>
              </a:cxn>
              <a:cxn ang="0">
                <a:pos x="T6" y="T7"/>
              </a:cxn>
              <a:cxn ang="0">
                <a:pos x="T8" y="T9"/>
              </a:cxn>
            </a:cxnLst>
            <a:rect l="0" t="0" r="r" b="b"/>
            <a:pathLst>
              <a:path w="8" h="9">
                <a:moveTo>
                  <a:pt x="0" y="1"/>
                </a:moveTo>
                <a:cubicBezTo>
                  <a:pt x="6" y="9"/>
                  <a:pt x="6" y="9"/>
                  <a:pt x="6" y="9"/>
                </a:cubicBezTo>
                <a:cubicBezTo>
                  <a:pt x="7" y="9"/>
                  <a:pt x="7" y="9"/>
                  <a:pt x="8" y="8"/>
                </a:cubicBezTo>
                <a:cubicBezTo>
                  <a:pt x="3" y="0"/>
                  <a:pt x="3" y="0"/>
                  <a:pt x="3" y="0"/>
                </a:cubicBezTo>
                <a:cubicBezTo>
                  <a:pt x="2" y="0"/>
                  <a:pt x="1" y="1"/>
                  <a:pt x="0" y="1"/>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89" name="Freeform 59"/>
          <p:cNvSpPr/>
          <p:nvPr/>
        </p:nvSpPr>
        <p:spPr bwMode="auto">
          <a:xfrm>
            <a:off x="5813424" y="3394380"/>
            <a:ext cx="88900" cy="128588"/>
          </a:xfrm>
          <a:custGeom>
            <a:avLst/>
            <a:gdLst>
              <a:gd name="T0" fmla="*/ 0 w 7"/>
              <a:gd name="T1" fmla="*/ 1 h 10"/>
              <a:gd name="T2" fmla="*/ 5 w 7"/>
              <a:gd name="T3" fmla="*/ 10 h 10"/>
              <a:gd name="T4" fmla="*/ 7 w 7"/>
              <a:gd name="T5" fmla="*/ 9 h 10"/>
              <a:gd name="T6" fmla="*/ 3 w 7"/>
              <a:gd name="T7" fmla="*/ 0 h 10"/>
              <a:gd name="T8" fmla="*/ 0 w 7"/>
              <a:gd name="T9" fmla="*/ 1 h 10"/>
            </a:gdLst>
            <a:ahLst/>
            <a:cxnLst>
              <a:cxn ang="0">
                <a:pos x="T0" y="T1"/>
              </a:cxn>
              <a:cxn ang="0">
                <a:pos x="T2" y="T3"/>
              </a:cxn>
              <a:cxn ang="0">
                <a:pos x="T4" y="T5"/>
              </a:cxn>
              <a:cxn ang="0">
                <a:pos x="T6" y="T7"/>
              </a:cxn>
              <a:cxn ang="0">
                <a:pos x="T8" y="T9"/>
              </a:cxn>
            </a:cxnLst>
            <a:rect l="0" t="0" r="r" b="b"/>
            <a:pathLst>
              <a:path w="7" h="10">
                <a:moveTo>
                  <a:pt x="0" y="1"/>
                </a:moveTo>
                <a:cubicBezTo>
                  <a:pt x="5" y="10"/>
                  <a:pt x="5" y="10"/>
                  <a:pt x="5" y="10"/>
                </a:cubicBezTo>
                <a:cubicBezTo>
                  <a:pt x="5" y="10"/>
                  <a:pt x="6" y="9"/>
                  <a:pt x="7" y="9"/>
                </a:cubicBezTo>
                <a:cubicBezTo>
                  <a:pt x="3" y="0"/>
                  <a:pt x="3" y="0"/>
                  <a:pt x="3" y="0"/>
                </a:cubicBezTo>
                <a:cubicBezTo>
                  <a:pt x="2" y="0"/>
                  <a:pt x="1" y="1"/>
                  <a:pt x="0" y="1"/>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0" name="Freeform 60"/>
          <p:cNvSpPr/>
          <p:nvPr/>
        </p:nvSpPr>
        <p:spPr bwMode="auto">
          <a:xfrm>
            <a:off x="5876924" y="3368980"/>
            <a:ext cx="76200" cy="128588"/>
          </a:xfrm>
          <a:custGeom>
            <a:avLst/>
            <a:gdLst>
              <a:gd name="T0" fmla="*/ 0 w 6"/>
              <a:gd name="T1" fmla="*/ 1 h 10"/>
              <a:gd name="T2" fmla="*/ 4 w 6"/>
              <a:gd name="T3" fmla="*/ 10 h 10"/>
              <a:gd name="T4" fmla="*/ 6 w 6"/>
              <a:gd name="T5" fmla="*/ 9 h 10"/>
              <a:gd name="T6" fmla="*/ 3 w 6"/>
              <a:gd name="T7" fmla="*/ 0 h 10"/>
              <a:gd name="T8" fmla="*/ 0 w 6"/>
              <a:gd name="T9" fmla="*/ 1 h 10"/>
            </a:gdLst>
            <a:ahLst/>
            <a:cxnLst>
              <a:cxn ang="0">
                <a:pos x="T0" y="T1"/>
              </a:cxn>
              <a:cxn ang="0">
                <a:pos x="T2" y="T3"/>
              </a:cxn>
              <a:cxn ang="0">
                <a:pos x="T4" y="T5"/>
              </a:cxn>
              <a:cxn ang="0">
                <a:pos x="T6" y="T7"/>
              </a:cxn>
              <a:cxn ang="0">
                <a:pos x="T8" y="T9"/>
              </a:cxn>
            </a:cxnLst>
            <a:rect l="0" t="0" r="r" b="b"/>
            <a:pathLst>
              <a:path w="6" h="10">
                <a:moveTo>
                  <a:pt x="0" y="1"/>
                </a:moveTo>
                <a:cubicBezTo>
                  <a:pt x="4" y="10"/>
                  <a:pt x="4" y="10"/>
                  <a:pt x="4" y="10"/>
                </a:cubicBezTo>
                <a:cubicBezTo>
                  <a:pt x="5" y="10"/>
                  <a:pt x="5" y="10"/>
                  <a:pt x="6" y="9"/>
                </a:cubicBezTo>
                <a:cubicBezTo>
                  <a:pt x="3" y="0"/>
                  <a:pt x="3" y="0"/>
                  <a:pt x="3" y="0"/>
                </a:cubicBezTo>
                <a:cubicBezTo>
                  <a:pt x="2" y="0"/>
                  <a:pt x="1" y="1"/>
                  <a:pt x="0" y="1"/>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1" name="Freeform 61"/>
          <p:cNvSpPr/>
          <p:nvPr/>
        </p:nvSpPr>
        <p:spPr bwMode="auto">
          <a:xfrm>
            <a:off x="5953124" y="3356280"/>
            <a:ext cx="50800" cy="128588"/>
          </a:xfrm>
          <a:custGeom>
            <a:avLst/>
            <a:gdLst>
              <a:gd name="T0" fmla="*/ 0 w 4"/>
              <a:gd name="T1" fmla="*/ 0 h 10"/>
              <a:gd name="T2" fmla="*/ 2 w 4"/>
              <a:gd name="T3" fmla="*/ 10 h 10"/>
              <a:gd name="T4" fmla="*/ 4 w 4"/>
              <a:gd name="T5" fmla="*/ 9 h 10"/>
              <a:gd name="T6" fmla="*/ 3 w 4"/>
              <a:gd name="T7" fmla="*/ 0 h 10"/>
              <a:gd name="T8" fmla="*/ 0 w 4"/>
              <a:gd name="T9" fmla="*/ 0 h 10"/>
            </a:gdLst>
            <a:ahLst/>
            <a:cxnLst>
              <a:cxn ang="0">
                <a:pos x="T0" y="T1"/>
              </a:cxn>
              <a:cxn ang="0">
                <a:pos x="T2" y="T3"/>
              </a:cxn>
              <a:cxn ang="0">
                <a:pos x="T4" y="T5"/>
              </a:cxn>
              <a:cxn ang="0">
                <a:pos x="T6" y="T7"/>
              </a:cxn>
              <a:cxn ang="0">
                <a:pos x="T8" y="T9"/>
              </a:cxn>
            </a:cxnLst>
            <a:rect l="0" t="0" r="r" b="b"/>
            <a:pathLst>
              <a:path w="4" h="10">
                <a:moveTo>
                  <a:pt x="0" y="0"/>
                </a:moveTo>
                <a:cubicBezTo>
                  <a:pt x="2" y="10"/>
                  <a:pt x="2" y="10"/>
                  <a:pt x="2" y="10"/>
                </a:cubicBezTo>
                <a:cubicBezTo>
                  <a:pt x="3" y="10"/>
                  <a:pt x="4" y="9"/>
                  <a:pt x="4" y="9"/>
                </a:cubicBezTo>
                <a:cubicBezTo>
                  <a:pt x="3" y="0"/>
                  <a:pt x="3" y="0"/>
                  <a:pt x="3" y="0"/>
                </a:cubicBezTo>
                <a:cubicBezTo>
                  <a:pt x="2" y="0"/>
                  <a:pt x="1" y="0"/>
                  <a:pt x="0"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2" name="Freeform 62"/>
          <p:cNvSpPr/>
          <p:nvPr/>
        </p:nvSpPr>
        <p:spPr bwMode="auto">
          <a:xfrm>
            <a:off x="6016624" y="3343580"/>
            <a:ext cx="50800" cy="128588"/>
          </a:xfrm>
          <a:custGeom>
            <a:avLst/>
            <a:gdLst>
              <a:gd name="T0" fmla="*/ 0 w 4"/>
              <a:gd name="T1" fmla="*/ 0 h 10"/>
              <a:gd name="T2" fmla="*/ 2 w 4"/>
              <a:gd name="T3" fmla="*/ 10 h 10"/>
              <a:gd name="T4" fmla="*/ 4 w 4"/>
              <a:gd name="T5" fmla="*/ 10 h 10"/>
              <a:gd name="T6" fmla="*/ 3 w 4"/>
              <a:gd name="T7" fmla="*/ 0 h 10"/>
              <a:gd name="T8" fmla="*/ 0 w 4"/>
              <a:gd name="T9" fmla="*/ 0 h 10"/>
            </a:gdLst>
            <a:ahLst/>
            <a:cxnLst>
              <a:cxn ang="0">
                <a:pos x="T0" y="T1"/>
              </a:cxn>
              <a:cxn ang="0">
                <a:pos x="T2" y="T3"/>
              </a:cxn>
              <a:cxn ang="0">
                <a:pos x="T4" y="T5"/>
              </a:cxn>
              <a:cxn ang="0">
                <a:pos x="T6" y="T7"/>
              </a:cxn>
              <a:cxn ang="0">
                <a:pos x="T8" y="T9"/>
              </a:cxn>
            </a:cxnLst>
            <a:rect l="0" t="0" r="r" b="b"/>
            <a:pathLst>
              <a:path w="4" h="10">
                <a:moveTo>
                  <a:pt x="0" y="0"/>
                </a:moveTo>
                <a:cubicBezTo>
                  <a:pt x="2" y="10"/>
                  <a:pt x="2" y="10"/>
                  <a:pt x="2" y="10"/>
                </a:cubicBezTo>
                <a:cubicBezTo>
                  <a:pt x="2" y="10"/>
                  <a:pt x="3" y="10"/>
                  <a:pt x="4" y="10"/>
                </a:cubicBezTo>
                <a:cubicBezTo>
                  <a:pt x="3" y="0"/>
                  <a:pt x="3" y="0"/>
                  <a:pt x="3" y="0"/>
                </a:cubicBezTo>
                <a:cubicBezTo>
                  <a:pt x="2" y="0"/>
                  <a:pt x="1" y="0"/>
                  <a:pt x="0" y="0"/>
                </a:cubicBezTo>
                <a:close/>
              </a:path>
            </a:pathLst>
          </a:custGeom>
          <a:solidFill>
            <a:schemeClr val="bg1">
              <a:alpha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3" name="矩形 92"/>
          <p:cNvSpPr/>
          <p:nvPr/>
        </p:nvSpPr>
        <p:spPr>
          <a:xfrm>
            <a:off x="5592186" y="3545745"/>
            <a:ext cx="1007627" cy="730885"/>
          </a:xfrm>
          <a:prstGeom prst="rect">
            <a:avLst/>
          </a:prstGeom>
          <a:noFill/>
        </p:spPr>
        <p:txBody>
          <a:bodyPr wrap="square">
            <a:spAutoFit/>
          </a:bodyPr>
          <a:lstStyle/>
          <a:p>
            <a:pPr algn="ctr">
              <a:lnSpc>
                <a:spcPct val="130000"/>
              </a:lnSpc>
            </a:pPr>
            <a:r>
              <a:rPr lang="en-US" altLang="zh-CN" sz="3200" b="1" dirty="0">
                <a:solidFill>
                  <a:schemeClr val="bg1"/>
                </a:solidFill>
                <a:latin typeface="Arial" panose="020B0604020202020204"/>
                <a:ea typeface="微软雅黑" panose="020B0503020204020204" pitchFamily="34" charset="-122"/>
              </a:rPr>
              <a:t>5G</a:t>
            </a:r>
            <a:endParaRPr lang="en-US" altLang="zh-CN" sz="3200" b="1" dirty="0">
              <a:solidFill>
                <a:schemeClr val="bg1"/>
              </a:solidFill>
              <a:latin typeface="Arial" panose="020B0604020202020204"/>
              <a:ea typeface="微软雅黑" panose="020B0503020204020204" pitchFamily="34" charset="-122"/>
            </a:endParaRPr>
          </a:p>
        </p:txBody>
      </p:sp>
      <p:grpSp>
        <p:nvGrpSpPr>
          <p:cNvPr id="94" name="组合 93"/>
          <p:cNvGrpSpPr/>
          <p:nvPr/>
        </p:nvGrpSpPr>
        <p:grpSpPr>
          <a:xfrm>
            <a:off x="3728499" y="3328150"/>
            <a:ext cx="1839400" cy="1272918"/>
            <a:chOff x="5456437" y="1541462"/>
            <a:chExt cx="1839400" cy="1272918"/>
          </a:xfrm>
        </p:grpSpPr>
        <p:grpSp>
          <p:nvGrpSpPr>
            <p:cNvPr id="95" name="组合 94"/>
            <p:cNvGrpSpPr/>
            <p:nvPr/>
          </p:nvGrpSpPr>
          <p:grpSpPr>
            <a:xfrm>
              <a:off x="5456437" y="1541462"/>
              <a:ext cx="1839400" cy="1272918"/>
              <a:chOff x="5456437" y="1541462"/>
              <a:chExt cx="1839400" cy="1272918"/>
            </a:xfrm>
          </p:grpSpPr>
          <p:sp>
            <p:nvSpPr>
              <p:cNvPr id="97" name="Freeform 125"/>
              <p:cNvSpPr/>
              <p:nvPr/>
            </p:nvSpPr>
            <p:spPr bwMode="auto">
              <a:xfrm>
                <a:off x="5456437" y="1541462"/>
                <a:ext cx="1839400" cy="1272918"/>
              </a:xfrm>
              <a:custGeom>
                <a:avLst/>
                <a:gdLst>
                  <a:gd name="T0" fmla="*/ 63 w 116"/>
                  <a:gd name="T1" fmla="*/ 73 h 80"/>
                  <a:gd name="T2" fmla="*/ 116 w 116"/>
                  <a:gd name="T3" fmla="*/ 40 h 80"/>
                  <a:gd name="T4" fmla="*/ 63 w 116"/>
                  <a:gd name="T5" fmla="*/ 8 h 80"/>
                  <a:gd name="T6" fmla="*/ 58 w 116"/>
                  <a:gd name="T7" fmla="*/ 4 h 80"/>
                  <a:gd name="T8" fmla="*/ 40 w 116"/>
                  <a:gd name="T9" fmla="*/ 0 h 80"/>
                  <a:gd name="T10" fmla="*/ 0 w 116"/>
                  <a:gd name="T11" fmla="*/ 40 h 80"/>
                  <a:gd name="T12" fmla="*/ 40 w 116"/>
                  <a:gd name="T13" fmla="*/ 80 h 80"/>
                  <a:gd name="T14" fmla="*/ 58 w 116"/>
                  <a:gd name="T15" fmla="*/ 76 h 80"/>
                  <a:gd name="T16" fmla="*/ 63 w 116"/>
                  <a:gd name="T17" fmla="*/ 7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80">
                    <a:moveTo>
                      <a:pt x="63" y="73"/>
                    </a:moveTo>
                    <a:cubicBezTo>
                      <a:pt x="116" y="40"/>
                      <a:pt x="116" y="40"/>
                      <a:pt x="116" y="40"/>
                    </a:cubicBezTo>
                    <a:cubicBezTo>
                      <a:pt x="63" y="8"/>
                      <a:pt x="63" y="8"/>
                      <a:pt x="63" y="8"/>
                    </a:cubicBezTo>
                    <a:cubicBezTo>
                      <a:pt x="58" y="4"/>
                      <a:pt x="58" y="4"/>
                      <a:pt x="58" y="4"/>
                    </a:cubicBezTo>
                    <a:cubicBezTo>
                      <a:pt x="53" y="2"/>
                      <a:pt x="47" y="0"/>
                      <a:pt x="40" y="0"/>
                    </a:cubicBezTo>
                    <a:cubicBezTo>
                      <a:pt x="18" y="0"/>
                      <a:pt x="0" y="18"/>
                      <a:pt x="0" y="40"/>
                    </a:cubicBezTo>
                    <a:cubicBezTo>
                      <a:pt x="0" y="62"/>
                      <a:pt x="18" y="80"/>
                      <a:pt x="40" y="80"/>
                    </a:cubicBezTo>
                    <a:cubicBezTo>
                      <a:pt x="47" y="80"/>
                      <a:pt x="53" y="79"/>
                      <a:pt x="58" y="76"/>
                    </a:cubicBezTo>
                    <a:lnTo>
                      <a:pt x="63" y="73"/>
                    </a:lnTo>
                    <a:close/>
                  </a:path>
                </a:pathLst>
              </a:custGeom>
              <a:solidFill>
                <a:srgbClr val="FFFFFF">
                  <a:alpha val="15000"/>
                </a:srgbClr>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8" name="Freeform 126"/>
              <p:cNvSpPr/>
              <p:nvPr/>
            </p:nvSpPr>
            <p:spPr bwMode="auto">
              <a:xfrm>
                <a:off x="5573242" y="1648094"/>
                <a:ext cx="1559491" cy="1059654"/>
              </a:xfrm>
              <a:custGeom>
                <a:avLst/>
                <a:gdLst>
                  <a:gd name="T0" fmla="*/ 98 w 98"/>
                  <a:gd name="T1" fmla="*/ 33 h 67"/>
                  <a:gd name="T2" fmla="*/ 49 w 98"/>
                  <a:gd name="T3" fmla="*/ 3 h 67"/>
                  <a:gd name="T4" fmla="*/ 34 w 98"/>
                  <a:gd name="T5" fmla="*/ 0 h 67"/>
                  <a:gd name="T6" fmla="*/ 0 w 98"/>
                  <a:gd name="T7" fmla="*/ 33 h 67"/>
                  <a:gd name="T8" fmla="*/ 34 w 98"/>
                  <a:gd name="T9" fmla="*/ 67 h 67"/>
                  <a:gd name="T10" fmla="*/ 49 w 98"/>
                  <a:gd name="T11" fmla="*/ 64 h 67"/>
                  <a:gd name="T12" fmla="*/ 98 w 98"/>
                  <a:gd name="T13" fmla="*/ 33 h 67"/>
                </a:gdLst>
                <a:ahLst/>
                <a:cxnLst>
                  <a:cxn ang="0">
                    <a:pos x="T0" y="T1"/>
                  </a:cxn>
                  <a:cxn ang="0">
                    <a:pos x="T2" y="T3"/>
                  </a:cxn>
                  <a:cxn ang="0">
                    <a:pos x="T4" y="T5"/>
                  </a:cxn>
                  <a:cxn ang="0">
                    <a:pos x="T6" y="T7"/>
                  </a:cxn>
                  <a:cxn ang="0">
                    <a:pos x="T8" y="T9"/>
                  </a:cxn>
                  <a:cxn ang="0">
                    <a:pos x="T10" y="T11"/>
                  </a:cxn>
                  <a:cxn ang="0">
                    <a:pos x="T12" y="T13"/>
                  </a:cxn>
                </a:cxnLst>
                <a:rect l="0" t="0" r="r" b="b"/>
                <a:pathLst>
                  <a:path w="98" h="67">
                    <a:moveTo>
                      <a:pt x="98" y="33"/>
                    </a:moveTo>
                    <a:cubicBezTo>
                      <a:pt x="49" y="3"/>
                      <a:pt x="49" y="3"/>
                      <a:pt x="49" y="3"/>
                    </a:cubicBezTo>
                    <a:cubicBezTo>
                      <a:pt x="44" y="1"/>
                      <a:pt x="39" y="0"/>
                      <a:pt x="34" y="0"/>
                    </a:cubicBezTo>
                    <a:cubicBezTo>
                      <a:pt x="15" y="0"/>
                      <a:pt x="0" y="15"/>
                      <a:pt x="0" y="33"/>
                    </a:cubicBezTo>
                    <a:cubicBezTo>
                      <a:pt x="0" y="52"/>
                      <a:pt x="15" y="67"/>
                      <a:pt x="34" y="67"/>
                    </a:cubicBezTo>
                    <a:cubicBezTo>
                      <a:pt x="39" y="67"/>
                      <a:pt x="44" y="66"/>
                      <a:pt x="49" y="64"/>
                    </a:cubicBezTo>
                    <a:lnTo>
                      <a:pt x="98" y="33"/>
                    </a:lnTo>
                    <a:close/>
                  </a:path>
                </a:pathLst>
              </a:custGeom>
              <a:solidFill>
                <a:schemeClr val="accent1">
                  <a:alpha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grpSp>
        <p:sp>
          <p:nvSpPr>
            <p:cNvPr id="96" name="文本框 95"/>
            <p:cNvSpPr txBox="1"/>
            <p:nvPr/>
          </p:nvSpPr>
          <p:spPr>
            <a:xfrm>
              <a:off x="5694521" y="1762423"/>
              <a:ext cx="934867" cy="830997"/>
            </a:xfrm>
            <a:prstGeom prst="rect">
              <a:avLst/>
            </a:prstGeom>
            <a:noFill/>
          </p:spPr>
          <p:txBody>
            <a:bodyPr wrap="square" rtlCol="0">
              <a:spAutoFit/>
            </a:bodyPr>
            <a:lstStyle/>
            <a:p>
              <a:r>
                <a:rPr lang="en-US" altLang="zh-CN" sz="4800" b="1" dirty="0">
                  <a:solidFill>
                    <a:schemeClr val="bg1"/>
                  </a:solidFill>
                  <a:ea typeface="微软雅黑" panose="020B0503020204020204" pitchFamily="34" charset="-122"/>
                </a:rPr>
                <a:t>04</a:t>
              </a:r>
              <a:endParaRPr lang="zh-CN" altLang="en-US" sz="4800" b="1" dirty="0">
                <a:solidFill>
                  <a:schemeClr val="bg1"/>
                </a:solidFill>
                <a:ea typeface="微软雅黑" panose="020B0503020204020204" pitchFamily="34" charset="-122"/>
              </a:endParaRPr>
            </a:p>
          </p:txBody>
        </p:sp>
      </p:grpSp>
      <p:grpSp>
        <p:nvGrpSpPr>
          <p:cNvPr id="99" name="组合 98"/>
          <p:cNvGrpSpPr/>
          <p:nvPr/>
        </p:nvGrpSpPr>
        <p:grpSpPr>
          <a:xfrm>
            <a:off x="5451286" y="1603050"/>
            <a:ext cx="1286247" cy="1839400"/>
            <a:chOff x="6376138" y="2731074"/>
            <a:chExt cx="1286247" cy="1839400"/>
          </a:xfrm>
        </p:grpSpPr>
        <p:grpSp>
          <p:nvGrpSpPr>
            <p:cNvPr id="100" name="组合 99"/>
            <p:cNvGrpSpPr/>
            <p:nvPr/>
          </p:nvGrpSpPr>
          <p:grpSpPr>
            <a:xfrm>
              <a:off x="6376138" y="2731074"/>
              <a:ext cx="1286247" cy="1839400"/>
              <a:chOff x="6376138" y="2731074"/>
              <a:chExt cx="1286247" cy="1839400"/>
            </a:xfrm>
          </p:grpSpPr>
          <p:sp>
            <p:nvSpPr>
              <p:cNvPr id="102" name="Freeform 129"/>
              <p:cNvSpPr/>
              <p:nvPr/>
            </p:nvSpPr>
            <p:spPr bwMode="auto">
              <a:xfrm>
                <a:off x="6376138" y="2731074"/>
                <a:ext cx="1286247" cy="1839400"/>
              </a:xfrm>
              <a:custGeom>
                <a:avLst/>
                <a:gdLst>
                  <a:gd name="T0" fmla="*/ 8 w 81"/>
                  <a:gd name="T1" fmla="*/ 64 h 116"/>
                  <a:gd name="T2" fmla="*/ 41 w 81"/>
                  <a:gd name="T3" fmla="*/ 116 h 116"/>
                  <a:gd name="T4" fmla="*/ 73 w 81"/>
                  <a:gd name="T5" fmla="*/ 64 h 116"/>
                  <a:gd name="T6" fmla="*/ 76 w 81"/>
                  <a:gd name="T7" fmla="*/ 58 h 116"/>
                  <a:gd name="T8" fmla="*/ 81 w 81"/>
                  <a:gd name="T9" fmla="*/ 40 h 116"/>
                  <a:gd name="T10" fmla="*/ 41 w 81"/>
                  <a:gd name="T11" fmla="*/ 0 h 116"/>
                  <a:gd name="T12" fmla="*/ 0 w 81"/>
                  <a:gd name="T13" fmla="*/ 40 h 116"/>
                  <a:gd name="T14" fmla="*/ 5 w 81"/>
                  <a:gd name="T15" fmla="*/ 58 h 116"/>
                  <a:gd name="T16" fmla="*/ 8 w 81"/>
                  <a:gd name="T17" fmla="*/ 64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116">
                    <a:moveTo>
                      <a:pt x="8" y="64"/>
                    </a:moveTo>
                    <a:cubicBezTo>
                      <a:pt x="41" y="116"/>
                      <a:pt x="41" y="116"/>
                      <a:pt x="41" y="116"/>
                    </a:cubicBezTo>
                    <a:cubicBezTo>
                      <a:pt x="73" y="64"/>
                      <a:pt x="73" y="64"/>
                      <a:pt x="73" y="64"/>
                    </a:cubicBezTo>
                    <a:cubicBezTo>
                      <a:pt x="76" y="58"/>
                      <a:pt x="76" y="58"/>
                      <a:pt x="76" y="58"/>
                    </a:cubicBezTo>
                    <a:cubicBezTo>
                      <a:pt x="79" y="53"/>
                      <a:pt x="81" y="47"/>
                      <a:pt x="81" y="40"/>
                    </a:cubicBezTo>
                    <a:cubicBezTo>
                      <a:pt x="81" y="18"/>
                      <a:pt x="63" y="0"/>
                      <a:pt x="41" y="0"/>
                    </a:cubicBezTo>
                    <a:cubicBezTo>
                      <a:pt x="18" y="0"/>
                      <a:pt x="0" y="18"/>
                      <a:pt x="0" y="40"/>
                    </a:cubicBezTo>
                    <a:cubicBezTo>
                      <a:pt x="0" y="47"/>
                      <a:pt x="2" y="53"/>
                      <a:pt x="5" y="58"/>
                    </a:cubicBezTo>
                    <a:lnTo>
                      <a:pt x="8" y="64"/>
                    </a:lnTo>
                    <a:close/>
                  </a:path>
                </a:pathLst>
              </a:custGeom>
              <a:solidFill>
                <a:srgbClr val="FFFFFF">
                  <a:alpha val="15000"/>
                </a:srgbClr>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dirty="0">
                  <a:ea typeface="微软雅黑" panose="020B0503020204020204" pitchFamily="34" charset="-122"/>
                </a:endParaRPr>
              </a:p>
            </p:txBody>
          </p:sp>
          <p:sp>
            <p:nvSpPr>
              <p:cNvPr id="103" name="Freeform 130"/>
              <p:cNvSpPr/>
              <p:nvPr/>
            </p:nvSpPr>
            <p:spPr bwMode="auto">
              <a:xfrm>
                <a:off x="6486102" y="2838945"/>
                <a:ext cx="1066319" cy="1559491"/>
              </a:xfrm>
              <a:custGeom>
                <a:avLst/>
                <a:gdLst>
                  <a:gd name="T0" fmla="*/ 34 w 67"/>
                  <a:gd name="T1" fmla="*/ 98 h 98"/>
                  <a:gd name="T2" fmla="*/ 64 w 67"/>
                  <a:gd name="T3" fmla="*/ 50 h 98"/>
                  <a:gd name="T4" fmla="*/ 67 w 67"/>
                  <a:gd name="T5" fmla="*/ 34 h 98"/>
                  <a:gd name="T6" fmla="*/ 34 w 67"/>
                  <a:gd name="T7" fmla="*/ 0 h 98"/>
                  <a:gd name="T8" fmla="*/ 0 w 67"/>
                  <a:gd name="T9" fmla="*/ 34 h 98"/>
                  <a:gd name="T10" fmla="*/ 3 w 67"/>
                  <a:gd name="T11" fmla="*/ 50 h 98"/>
                  <a:gd name="T12" fmla="*/ 34 w 67"/>
                  <a:gd name="T13" fmla="*/ 98 h 98"/>
                </a:gdLst>
                <a:ahLst/>
                <a:cxnLst>
                  <a:cxn ang="0">
                    <a:pos x="T0" y="T1"/>
                  </a:cxn>
                  <a:cxn ang="0">
                    <a:pos x="T2" y="T3"/>
                  </a:cxn>
                  <a:cxn ang="0">
                    <a:pos x="T4" y="T5"/>
                  </a:cxn>
                  <a:cxn ang="0">
                    <a:pos x="T6" y="T7"/>
                  </a:cxn>
                  <a:cxn ang="0">
                    <a:pos x="T8" y="T9"/>
                  </a:cxn>
                  <a:cxn ang="0">
                    <a:pos x="T10" y="T11"/>
                  </a:cxn>
                  <a:cxn ang="0">
                    <a:pos x="T12" y="T13"/>
                  </a:cxn>
                </a:cxnLst>
                <a:rect l="0" t="0" r="r" b="b"/>
                <a:pathLst>
                  <a:path w="67" h="98">
                    <a:moveTo>
                      <a:pt x="34" y="98"/>
                    </a:moveTo>
                    <a:cubicBezTo>
                      <a:pt x="64" y="50"/>
                      <a:pt x="64" y="50"/>
                      <a:pt x="64" y="50"/>
                    </a:cubicBezTo>
                    <a:cubicBezTo>
                      <a:pt x="66" y="45"/>
                      <a:pt x="67" y="40"/>
                      <a:pt x="67" y="34"/>
                    </a:cubicBezTo>
                    <a:cubicBezTo>
                      <a:pt x="67" y="16"/>
                      <a:pt x="52" y="0"/>
                      <a:pt x="34" y="0"/>
                    </a:cubicBezTo>
                    <a:cubicBezTo>
                      <a:pt x="15" y="0"/>
                      <a:pt x="0" y="16"/>
                      <a:pt x="0" y="34"/>
                    </a:cubicBezTo>
                    <a:cubicBezTo>
                      <a:pt x="0" y="40"/>
                      <a:pt x="1" y="45"/>
                      <a:pt x="3" y="50"/>
                    </a:cubicBezTo>
                    <a:lnTo>
                      <a:pt x="34" y="98"/>
                    </a:lnTo>
                    <a:close/>
                  </a:path>
                </a:pathLst>
              </a:custGeom>
              <a:solidFill>
                <a:schemeClr val="accent1">
                  <a:alpha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dirty="0">
                  <a:ea typeface="微软雅黑" panose="020B0503020204020204" pitchFamily="34" charset="-122"/>
                </a:endParaRPr>
              </a:p>
            </p:txBody>
          </p:sp>
        </p:grpSp>
        <p:sp>
          <p:nvSpPr>
            <p:cNvPr id="101" name="文本框 100"/>
            <p:cNvSpPr txBox="1"/>
            <p:nvPr/>
          </p:nvSpPr>
          <p:spPr>
            <a:xfrm>
              <a:off x="6551828" y="2993054"/>
              <a:ext cx="934867" cy="830997"/>
            </a:xfrm>
            <a:prstGeom prst="rect">
              <a:avLst/>
            </a:prstGeom>
            <a:noFill/>
          </p:spPr>
          <p:txBody>
            <a:bodyPr wrap="square" rtlCol="0">
              <a:spAutoFit/>
            </a:bodyPr>
            <a:lstStyle/>
            <a:p>
              <a:pPr algn="ctr"/>
              <a:r>
                <a:rPr lang="en-US" altLang="zh-CN" sz="4800" b="1" dirty="0">
                  <a:solidFill>
                    <a:schemeClr val="bg1"/>
                  </a:solidFill>
                  <a:ea typeface="微软雅黑" panose="020B0503020204020204" pitchFamily="34" charset="-122"/>
                </a:rPr>
                <a:t>01</a:t>
              </a:r>
              <a:endParaRPr lang="zh-CN" altLang="en-US" sz="4800" b="1" dirty="0">
                <a:solidFill>
                  <a:schemeClr val="bg1"/>
                </a:solidFill>
                <a:ea typeface="微软雅黑" panose="020B0503020204020204" pitchFamily="34" charset="-122"/>
              </a:endParaRPr>
            </a:p>
          </p:txBody>
        </p:sp>
      </p:grpSp>
      <p:grpSp>
        <p:nvGrpSpPr>
          <p:cNvPr id="104" name="组合 103"/>
          <p:cNvGrpSpPr/>
          <p:nvPr/>
        </p:nvGrpSpPr>
        <p:grpSpPr>
          <a:xfrm>
            <a:off x="6568100" y="3280319"/>
            <a:ext cx="1852729" cy="1272918"/>
            <a:chOff x="4776659" y="3824051"/>
            <a:chExt cx="1852729" cy="1272918"/>
          </a:xfrm>
        </p:grpSpPr>
        <p:grpSp>
          <p:nvGrpSpPr>
            <p:cNvPr id="105" name="组合 104"/>
            <p:cNvGrpSpPr/>
            <p:nvPr/>
          </p:nvGrpSpPr>
          <p:grpSpPr>
            <a:xfrm>
              <a:off x="4776659" y="3824051"/>
              <a:ext cx="1852729" cy="1272918"/>
              <a:chOff x="4776659" y="3824051"/>
              <a:chExt cx="1852729" cy="1272918"/>
            </a:xfrm>
          </p:grpSpPr>
          <p:sp>
            <p:nvSpPr>
              <p:cNvPr id="107" name="Freeform 127"/>
              <p:cNvSpPr/>
              <p:nvPr/>
            </p:nvSpPr>
            <p:spPr bwMode="auto">
              <a:xfrm>
                <a:off x="4776659" y="3824051"/>
                <a:ext cx="1852729" cy="1272918"/>
              </a:xfrm>
              <a:custGeom>
                <a:avLst/>
                <a:gdLst>
                  <a:gd name="T0" fmla="*/ 53 w 117"/>
                  <a:gd name="T1" fmla="*/ 7 h 80"/>
                  <a:gd name="T2" fmla="*/ 0 w 117"/>
                  <a:gd name="T3" fmla="*/ 40 h 80"/>
                  <a:gd name="T4" fmla="*/ 53 w 117"/>
                  <a:gd name="T5" fmla="*/ 72 h 80"/>
                  <a:gd name="T6" fmla="*/ 58 w 117"/>
                  <a:gd name="T7" fmla="*/ 75 h 80"/>
                  <a:gd name="T8" fmla="*/ 77 w 117"/>
                  <a:gd name="T9" fmla="*/ 80 h 80"/>
                  <a:gd name="T10" fmla="*/ 117 w 117"/>
                  <a:gd name="T11" fmla="*/ 40 h 80"/>
                  <a:gd name="T12" fmla="*/ 77 w 117"/>
                  <a:gd name="T13" fmla="*/ 0 h 80"/>
                  <a:gd name="T14" fmla="*/ 58 w 117"/>
                  <a:gd name="T15" fmla="*/ 4 h 80"/>
                  <a:gd name="T16" fmla="*/ 53 w 117"/>
                  <a:gd name="T17" fmla="*/ 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80">
                    <a:moveTo>
                      <a:pt x="53" y="7"/>
                    </a:moveTo>
                    <a:cubicBezTo>
                      <a:pt x="0" y="40"/>
                      <a:pt x="0" y="40"/>
                      <a:pt x="0" y="40"/>
                    </a:cubicBezTo>
                    <a:cubicBezTo>
                      <a:pt x="53" y="72"/>
                      <a:pt x="53" y="72"/>
                      <a:pt x="53" y="72"/>
                    </a:cubicBezTo>
                    <a:cubicBezTo>
                      <a:pt x="58" y="75"/>
                      <a:pt x="58" y="75"/>
                      <a:pt x="58" y="75"/>
                    </a:cubicBezTo>
                    <a:cubicBezTo>
                      <a:pt x="64" y="78"/>
                      <a:pt x="70" y="80"/>
                      <a:pt x="77" y="80"/>
                    </a:cubicBezTo>
                    <a:cubicBezTo>
                      <a:pt x="99" y="80"/>
                      <a:pt x="117" y="62"/>
                      <a:pt x="117" y="40"/>
                    </a:cubicBezTo>
                    <a:cubicBezTo>
                      <a:pt x="117" y="18"/>
                      <a:pt x="99" y="0"/>
                      <a:pt x="77" y="0"/>
                    </a:cubicBezTo>
                    <a:cubicBezTo>
                      <a:pt x="70" y="0"/>
                      <a:pt x="64" y="1"/>
                      <a:pt x="58" y="4"/>
                    </a:cubicBezTo>
                    <a:lnTo>
                      <a:pt x="53" y="7"/>
                    </a:lnTo>
                    <a:close/>
                  </a:path>
                </a:pathLst>
              </a:custGeom>
              <a:solidFill>
                <a:srgbClr val="FFFFFF">
                  <a:alpha val="15000"/>
                </a:srgbClr>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08" name="Freeform 128"/>
              <p:cNvSpPr/>
              <p:nvPr/>
            </p:nvSpPr>
            <p:spPr bwMode="auto">
              <a:xfrm>
                <a:off x="4971404" y="3920686"/>
                <a:ext cx="1559491" cy="1079648"/>
              </a:xfrm>
              <a:custGeom>
                <a:avLst/>
                <a:gdLst>
                  <a:gd name="T0" fmla="*/ 0 w 98"/>
                  <a:gd name="T1" fmla="*/ 34 h 68"/>
                  <a:gd name="T2" fmla="*/ 49 w 98"/>
                  <a:gd name="T3" fmla="*/ 64 h 68"/>
                  <a:gd name="T4" fmla="*/ 64 w 98"/>
                  <a:gd name="T5" fmla="*/ 68 h 68"/>
                  <a:gd name="T6" fmla="*/ 98 w 98"/>
                  <a:gd name="T7" fmla="*/ 34 h 68"/>
                  <a:gd name="T8" fmla="*/ 64 w 98"/>
                  <a:gd name="T9" fmla="*/ 0 h 68"/>
                  <a:gd name="T10" fmla="*/ 49 w 98"/>
                  <a:gd name="T11" fmla="*/ 4 h 68"/>
                  <a:gd name="T12" fmla="*/ 0 w 98"/>
                  <a:gd name="T13" fmla="*/ 34 h 68"/>
                </a:gdLst>
                <a:ahLst/>
                <a:cxnLst>
                  <a:cxn ang="0">
                    <a:pos x="T0" y="T1"/>
                  </a:cxn>
                  <a:cxn ang="0">
                    <a:pos x="T2" y="T3"/>
                  </a:cxn>
                  <a:cxn ang="0">
                    <a:pos x="T4" y="T5"/>
                  </a:cxn>
                  <a:cxn ang="0">
                    <a:pos x="T6" y="T7"/>
                  </a:cxn>
                  <a:cxn ang="0">
                    <a:pos x="T8" y="T9"/>
                  </a:cxn>
                  <a:cxn ang="0">
                    <a:pos x="T10" y="T11"/>
                  </a:cxn>
                  <a:cxn ang="0">
                    <a:pos x="T12" y="T13"/>
                  </a:cxn>
                </a:cxnLst>
                <a:rect l="0" t="0" r="r" b="b"/>
                <a:pathLst>
                  <a:path w="98" h="68">
                    <a:moveTo>
                      <a:pt x="0" y="34"/>
                    </a:moveTo>
                    <a:cubicBezTo>
                      <a:pt x="49" y="64"/>
                      <a:pt x="49" y="64"/>
                      <a:pt x="49" y="64"/>
                    </a:cubicBezTo>
                    <a:cubicBezTo>
                      <a:pt x="53" y="66"/>
                      <a:pt x="59" y="68"/>
                      <a:pt x="64" y="68"/>
                    </a:cubicBezTo>
                    <a:cubicBezTo>
                      <a:pt x="83" y="68"/>
                      <a:pt x="98" y="53"/>
                      <a:pt x="98" y="34"/>
                    </a:cubicBezTo>
                    <a:cubicBezTo>
                      <a:pt x="98" y="15"/>
                      <a:pt x="83" y="0"/>
                      <a:pt x="64" y="0"/>
                    </a:cubicBezTo>
                    <a:cubicBezTo>
                      <a:pt x="59" y="0"/>
                      <a:pt x="53" y="1"/>
                      <a:pt x="49" y="4"/>
                    </a:cubicBezTo>
                    <a:lnTo>
                      <a:pt x="0" y="34"/>
                    </a:lnTo>
                    <a:close/>
                  </a:path>
                </a:pathLst>
              </a:custGeom>
              <a:solidFill>
                <a:schemeClr val="accent1">
                  <a:alpha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grpSp>
        <p:sp>
          <p:nvSpPr>
            <p:cNvPr id="106" name="文本框 105"/>
            <p:cNvSpPr txBox="1"/>
            <p:nvPr/>
          </p:nvSpPr>
          <p:spPr>
            <a:xfrm>
              <a:off x="5551235" y="4045012"/>
              <a:ext cx="934867" cy="830997"/>
            </a:xfrm>
            <a:prstGeom prst="rect">
              <a:avLst/>
            </a:prstGeom>
            <a:noFill/>
          </p:spPr>
          <p:txBody>
            <a:bodyPr wrap="square" rtlCol="0">
              <a:spAutoFit/>
            </a:bodyPr>
            <a:lstStyle/>
            <a:p>
              <a:r>
                <a:rPr lang="en-US" altLang="zh-CN" sz="4800" b="1" dirty="0">
                  <a:solidFill>
                    <a:schemeClr val="bg1"/>
                  </a:solidFill>
                  <a:ea typeface="微软雅黑" panose="020B0503020204020204" pitchFamily="34" charset="-122"/>
                </a:rPr>
                <a:t>02</a:t>
              </a:r>
              <a:endParaRPr lang="zh-CN" altLang="en-US" sz="4800" b="1" dirty="0">
                <a:solidFill>
                  <a:schemeClr val="bg1"/>
                </a:solidFill>
                <a:ea typeface="微软雅黑" panose="020B0503020204020204" pitchFamily="34" charset="-122"/>
              </a:endParaRPr>
            </a:p>
          </p:txBody>
        </p:sp>
      </p:grpSp>
      <p:grpSp>
        <p:nvGrpSpPr>
          <p:cNvPr id="109" name="组合 108"/>
          <p:cNvGrpSpPr/>
          <p:nvPr/>
        </p:nvGrpSpPr>
        <p:grpSpPr>
          <a:xfrm>
            <a:off x="5465576" y="4469117"/>
            <a:ext cx="1286247" cy="1839400"/>
            <a:chOff x="4376790" y="2177921"/>
            <a:chExt cx="1286247" cy="1839400"/>
          </a:xfrm>
        </p:grpSpPr>
        <p:grpSp>
          <p:nvGrpSpPr>
            <p:cNvPr id="110" name="组合 109"/>
            <p:cNvGrpSpPr/>
            <p:nvPr/>
          </p:nvGrpSpPr>
          <p:grpSpPr>
            <a:xfrm>
              <a:off x="4376790" y="2177921"/>
              <a:ext cx="1286247" cy="1839400"/>
              <a:chOff x="4376790" y="2177921"/>
              <a:chExt cx="1286247" cy="1839400"/>
            </a:xfrm>
          </p:grpSpPr>
          <p:sp>
            <p:nvSpPr>
              <p:cNvPr id="112" name="Freeform 123"/>
              <p:cNvSpPr/>
              <p:nvPr/>
            </p:nvSpPr>
            <p:spPr bwMode="auto">
              <a:xfrm>
                <a:off x="4376790" y="2177921"/>
                <a:ext cx="1286247" cy="1839400"/>
              </a:xfrm>
              <a:custGeom>
                <a:avLst/>
                <a:gdLst>
                  <a:gd name="T0" fmla="*/ 73 w 81"/>
                  <a:gd name="T1" fmla="*/ 53 h 116"/>
                  <a:gd name="T2" fmla="*/ 40 w 81"/>
                  <a:gd name="T3" fmla="*/ 0 h 116"/>
                  <a:gd name="T4" fmla="*/ 8 w 81"/>
                  <a:gd name="T5" fmla="*/ 53 h 116"/>
                  <a:gd name="T6" fmla="*/ 5 w 81"/>
                  <a:gd name="T7" fmla="*/ 58 h 116"/>
                  <a:gd name="T8" fmla="*/ 0 w 81"/>
                  <a:gd name="T9" fmla="*/ 76 h 116"/>
                  <a:gd name="T10" fmla="*/ 40 w 81"/>
                  <a:gd name="T11" fmla="*/ 116 h 116"/>
                  <a:gd name="T12" fmla="*/ 81 w 81"/>
                  <a:gd name="T13" fmla="*/ 76 h 116"/>
                  <a:gd name="T14" fmla="*/ 76 w 81"/>
                  <a:gd name="T15" fmla="*/ 58 h 116"/>
                  <a:gd name="T16" fmla="*/ 73 w 81"/>
                  <a:gd name="T17" fmla="*/ 53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116">
                    <a:moveTo>
                      <a:pt x="73" y="53"/>
                    </a:moveTo>
                    <a:cubicBezTo>
                      <a:pt x="40" y="0"/>
                      <a:pt x="40" y="0"/>
                      <a:pt x="40" y="0"/>
                    </a:cubicBezTo>
                    <a:cubicBezTo>
                      <a:pt x="8" y="53"/>
                      <a:pt x="8" y="53"/>
                      <a:pt x="8" y="53"/>
                    </a:cubicBezTo>
                    <a:cubicBezTo>
                      <a:pt x="5" y="58"/>
                      <a:pt x="5" y="58"/>
                      <a:pt x="5" y="58"/>
                    </a:cubicBezTo>
                    <a:cubicBezTo>
                      <a:pt x="2" y="63"/>
                      <a:pt x="0" y="70"/>
                      <a:pt x="0" y="76"/>
                    </a:cubicBezTo>
                    <a:cubicBezTo>
                      <a:pt x="0" y="98"/>
                      <a:pt x="18" y="116"/>
                      <a:pt x="40" y="116"/>
                    </a:cubicBezTo>
                    <a:cubicBezTo>
                      <a:pt x="63" y="116"/>
                      <a:pt x="81" y="98"/>
                      <a:pt x="81" y="76"/>
                    </a:cubicBezTo>
                    <a:cubicBezTo>
                      <a:pt x="81" y="70"/>
                      <a:pt x="79" y="63"/>
                      <a:pt x="76" y="58"/>
                    </a:cubicBezTo>
                    <a:lnTo>
                      <a:pt x="73" y="53"/>
                    </a:lnTo>
                    <a:close/>
                  </a:path>
                </a:pathLst>
              </a:custGeom>
              <a:solidFill>
                <a:srgbClr val="FFFFFF">
                  <a:alpha val="15000"/>
                </a:srgbClr>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dirty="0">
                  <a:ea typeface="微软雅黑" panose="020B0503020204020204" pitchFamily="34" charset="-122"/>
                </a:endParaRPr>
              </a:p>
            </p:txBody>
          </p:sp>
          <p:sp>
            <p:nvSpPr>
              <p:cNvPr id="113" name="Freeform 124"/>
              <p:cNvSpPr/>
              <p:nvPr/>
            </p:nvSpPr>
            <p:spPr bwMode="auto">
              <a:xfrm>
                <a:off x="4480089" y="2369334"/>
                <a:ext cx="1079648" cy="1552827"/>
              </a:xfrm>
              <a:custGeom>
                <a:avLst/>
                <a:gdLst>
                  <a:gd name="T0" fmla="*/ 34 w 68"/>
                  <a:gd name="T1" fmla="*/ 0 h 98"/>
                  <a:gd name="T2" fmla="*/ 4 w 68"/>
                  <a:gd name="T3" fmla="*/ 49 h 98"/>
                  <a:gd name="T4" fmla="*/ 0 w 68"/>
                  <a:gd name="T5" fmla="*/ 65 h 98"/>
                  <a:gd name="T6" fmla="*/ 34 w 68"/>
                  <a:gd name="T7" fmla="*/ 98 h 98"/>
                  <a:gd name="T8" fmla="*/ 68 w 68"/>
                  <a:gd name="T9" fmla="*/ 65 h 98"/>
                  <a:gd name="T10" fmla="*/ 64 w 68"/>
                  <a:gd name="T11" fmla="*/ 49 h 98"/>
                  <a:gd name="T12" fmla="*/ 34 w 68"/>
                  <a:gd name="T13" fmla="*/ 0 h 98"/>
                </a:gdLst>
                <a:ahLst/>
                <a:cxnLst>
                  <a:cxn ang="0">
                    <a:pos x="T0" y="T1"/>
                  </a:cxn>
                  <a:cxn ang="0">
                    <a:pos x="T2" y="T3"/>
                  </a:cxn>
                  <a:cxn ang="0">
                    <a:pos x="T4" y="T5"/>
                  </a:cxn>
                  <a:cxn ang="0">
                    <a:pos x="T6" y="T7"/>
                  </a:cxn>
                  <a:cxn ang="0">
                    <a:pos x="T8" y="T9"/>
                  </a:cxn>
                  <a:cxn ang="0">
                    <a:pos x="T10" y="T11"/>
                  </a:cxn>
                  <a:cxn ang="0">
                    <a:pos x="T12" y="T13"/>
                  </a:cxn>
                </a:cxnLst>
                <a:rect l="0" t="0" r="r" b="b"/>
                <a:pathLst>
                  <a:path w="68" h="98">
                    <a:moveTo>
                      <a:pt x="34" y="0"/>
                    </a:moveTo>
                    <a:cubicBezTo>
                      <a:pt x="4" y="49"/>
                      <a:pt x="4" y="49"/>
                      <a:pt x="4" y="49"/>
                    </a:cubicBezTo>
                    <a:cubicBezTo>
                      <a:pt x="2" y="54"/>
                      <a:pt x="0" y="59"/>
                      <a:pt x="0" y="65"/>
                    </a:cubicBezTo>
                    <a:cubicBezTo>
                      <a:pt x="0" y="83"/>
                      <a:pt x="15" y="98"/>
                      <a:pt x="34" y="98"/>
                    </a:cubicBezTo>
                    <a:cubicBezTo>
                      <a:pt x="53" y="98"/>
                      <a:pt x="68" y="83"/>
                      <a:pt x="68" y="65"/>
                    </a:cubicBezTo>
                    <a:cubicBezTo>
                      <a:pt x="68" y="59"/>
                      <a:pt x="67" y="54"/>
                      <a:pt x="64" y="49"/>
                    </a:cubicBezTo>
                    <a:lnTo>
                      <a:pt x="34" y="0"/>
                    </a:lnTo>
                    <a:close/>
                  </a:path>
                </a:pathLst>
              </a:custGeom>
              <a:solidFill>
                <a:schemeClr val="accent1">
                  <a:alpha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dirty="0">
                  <a:ea typeface="微软雅黑" panose="020B0503020204020204" pitchFamily="34" charset="-122"/>
                </a:endParaRPr>
              </a:p>
            </p:txBody>
          </p:sp>
        </p:grpSp>
        <p:sp>
          <p:nvSpPr>
            <p:cNvPr id="111" name="文本框 110"/>
            <p:cNvSpPr txBox="1"/>
            <p:nvPr/>
          </p:nvSpPr>
          <p:spPr>
            <a:xfrm>
              <a:off x="4552480" y="2885056"/>
              <a:ext cx="934867" cy="830997"/>
            </a:xfrm>
            <a:prstGeom prst="rect">
              <a:avLst/>
            </a:prstGeom>
            <a:noFill/>
          </p:spPr>
          <p:txBody>
            <a:bodyPr wrap="square" rtlCol="0">
              <a:spAutoFit/>
            </a:bodyPr>
            <a:lstStyle/>
            <a:p>
              <a:pPr algn="ctr"/>
              <a:r>
                <a:rPr lang="en-US" altLang="zh-CN" sz="4800" b="1" dirty="0">
                  <a:solidFill>
                    <a:schemeClr val="bg1"/>
                  </a:solidFill>
                  <a:ea typeface="微软雅黑" panose="020B0503020204020204" pitchFamily="34" charset="-122"/>
                </a:rPr>
                <a:t>03</a:t>
              </a:r>
              <a:endParaRPr lang="zh-CN" altLang="en-US" sz="4800" b="1" dirty="0">
                <a:solidFill>
                  <a:schemeClr val="bg1"/>
                </a:solidFill>
                <a:ea typeface="微软雅黑" panose="020B0503020204020204" pitchFamily="34" charset="-122"/>
              </a:endParaRPr>
            </a:p>
          </p:txBody>
        </p:sp>
      </p:grpSp>
      <p:sp>
        <p:nvSpPr>
          <p:cNvPr id="114" name="椭圆 113"/>
          <p:cNvSpPr/>
          <p:nvPr/>
        </p:nvSpPr>
        <p:spPr>
          <a:xfrm>
            <a:off x="5911115" y="4284256"/>
            <a:ext cx="360000" cy="360000"/>
          </a:xfrm>
          <a:prstGeom prst="ellipse">
            <a:avLst/>
          </a:prstGeom>
          <a:gradFill flip="none" rotWithShape="1">
            <a:gsLst>
              <a:gs pos="0">
                <a:schemeClr val="bg1"/>
              </a:gs>
              <a:gs pos="60000">
                <a:srgbClr val="FBFDFE">
                  <a:alpha val="20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15" name="椭圆 114"/>
          <p:cNvSpPr/>
          <p:nvPr/>
        </p:nvSpPr>
        <p:spPr>
          <a:xfrm>
            <a:off x="5916000" y="3207482"/>
            <a:ext cx="360000" cy="360000"/>
          </a:xfrm>
          <a:prstGeom prst="ellipse">
            <a:avLst/>
          </a:prstGeom>
          <a:gradFill flip="none" rotWithShape="1">
            <a:gsLst>
              <a:gs pos="0">
                <a:schemeClr val="bg1"/>
              </a:gs>
              <a:gs pos="60000">
                <a:srgbClr val="FBFDFE">
                  <a:alpha val="20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16" name="椭圆 115"/>
          <p:cNvSpPr/>
          <p:nvPr/>
        </p:nvSpPr>
        <p:spPr>
          <a:xfrm flipH="1">
            <a:off x="5366788" y="3778119"/>
            <a:ext cx="360000" cy="360000"/>
          </a:xfrm>
          <a:prstGeom prst="ellipse">
            <a:avLst/>
          </a:prstGeom>
          <a:gradFill flip="none" rotWithShape="1">
            <a:gsLst>
              <a:gs pos="0">
                <a:schemeClr val="bg1"/>
              </a:gs>
              <a:gs pos="60000">
                <a:srgbClr val="FBFDFE">
                  <a:alpha val="20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117" name="椭圆 116"/>
          <p:cNvSpPr/>
          <p:nvPr/>
        </p:nvSpPr>
        <p:spPr>
          <a:xfrm flipH="1">
            <a:off x="6454079" y="3734053"/>
            <a:ext cx="360000" cy="360000"/>
          </a:xfrm>
          <a:prstGeom prst="ellipse">
            <a:avLst/>
          </a:prstGeom>
          <a:gradFill flip="none" rotWithShape="1">
            <a:gsLst>
              <a:gs pos="0">
                <a:schemeClr val="bg1"/>
              </a:gs>
              <a:gs pos="60000">
                <a:srgbClr val="FBFDFE">
                  <a:alpha val="20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118" name="组合 117"/>
          <p:cNvGrpSpPr/>
          <p:nvPr/>
        </p:nvGrpSpPr>
        <p:grpSpPr>
          <a:xfrm>
            <a:off x="6909621" y="4660248"/>
            <a:ext cx="3122565" cy="1025086"/>
            <a:chOff x="6968991" y="1710921"/>
            <a:chExt cx="3122565" cy="1025086"/>
          </a:xfrm>
        </p:grpSpPr>
        <p:sp>
          <p:nvSpPr>
            <p:cNvPr id="119" name="矩形 118"/>
            <p:cNvSpPr/>
            <p:nvPr/>
          </p:nvSpPr>
          <p:spPr>
            <a:xfrm>
              <a:off x="6975578" y="1710921"/>
              <a:ext cx="2603929" cy="491490"/>
            </a:xfrm>
            <a:prstGeom prst="rect">
              <a:avLst/>
            </a:prstGeom>
            <a:noFill/>
          </p:spPr>
          <p:txBody>
            <a:bodyPr wrap="square">
              <a:spAutoFit/>
            </a:bodyPr>
            <a:lstStyle/>
            <a:p>
              <a:pPr>
                <a:lnSpc>
                  <a:spcPct val="130000"/>
                </a:lnSpc>
              </a:pPr>
              <a:r>
                <a:rPr lang="zh-CN" altLang="en-US" sz="2000" b="1" dirty="0">
                  <a:solidFill>
                    <a:schemeClr val="bg1"/>
                  </a:solidFill>
                  <a:latin typeface="Arial" panose="020B0604020202020204"/>
                  <a:ea typeface="微软雅黑" panose="020B0503020204020204" pitchFamily="34" charset="-122"/>
                </a:rPr>
                <a:t>云计算中心</a:t>
              </a:r>
              <a:endParaRPr lang="zh-CN" altLang="en-US" sz="2000" b="1" dirty="0">
                <a:solidFill>
                  <a:schemeClr val="bg1"/>
                </a:solidFill>
                <a:latin typeface="Arial" panose="020B0604020202020204"/>
                <a:ea typeface="微软雅黑" panose="020B0503020204020204" pitchFamily="34" charset="-122"/>
              </a:endParaRPr>
            </a:p>
          </p:txBody>
        </p:sp>
        <p:sp>
          <p:nvSpPr>
            <p:cNvPr id="120" name="矩形 119"/>
            <p:cNvSpPr/>
            <p:nvPr/>
          </p:nvSpPr>
          <p:spPr>
            <a:xfrm>
              <a:off x="6968991" y="2085767"/>
              <a:ext cx="3122565" cy="650240"/>
            </a:xfrm>
            <a:prstGeom prst="rect">
              <a:avLst/>
            </a:prstGeom>
          </p:spPr>
          <p:txBody>
            <a:bodyPr wrap="square">
              <a:spAutoFit/>
            </a:bodyPr>
            <a:lstStyle/>
            <a:p>
              <a:pPr>
                <a:lnSpc>
                  <a:spcPct val="130000"/>
                </a:lnSpc>
              </a:pPr>
              <a:r>
                <a:rPr lang="zh-CN" sz="1400" dirty="0">
                  <a:solidFill>
                    <a:schemeClr val="bg1">
                      <a:alpha val="80000"/>
                    </a:schemeClr>
                  </a:solidFill>
                  <a:latin typeface="微软雅黑" panose="020B0503020204020204" pitchFamily="34" charset="-122"/>
                  <a:ea typeface="微软雅黑" panose="020B0503020204020204" pitchFamily="34" charset="-122"/>
                </a:rPr>
                <a:t>高安全，稳定可靠的云计算，为</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IOT</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平台，大数据处理提供强有力的保障</a:t>
              </a:r>
              <a:endParaRPr lang="zh-CN" altLang="en-US" sz="1400" dirty="0">
                <a:solidFill>
                  <a:schemeClr val="bg1">
                    <a:alpha val="80000"/>
                  </a:schemeClr>
                </a:solidFill>
                <a:latin typeface="微软雅黑" panose="020B0503020204020204" pitchFamily="34" charset="-122"/>
                <a:ea typeface="微软雅黑" panose="020B0503020204020204" pitchFamily="34" charset="-122"/>
              </a:endParaRPr>
            </a:p>
          </p:txBody>
        </p:sp>
      </p:grpSp>
      <p:grpSp>
        <p:nvGrpSpPr>
          <p:cNvPr id="121" name="组合 120"/>
          <p:cNvGrpSpPr/>
          <p:nvPr/>
        </p:nvGrpSpPr>
        <p:grpSpPr>
          <a:xfrm>
            <a:off x="6665534" y="1602693"/>
            <a:ext cx="3122565" cy="1604645"/>
            <a:chOff x="2086549" y="1706198"/>
            <a:chExt cx="3122565" cy="1604645"/>
          </a:xfrm>
        </p:grpSpPr>
        <p:sp>
          <p:nvSpPr>
            <p:cNvPr id="122" name="矩形 121"/>
            <p:cNvSpPr/>
            <p:nvPr/>
          </p:nvSpPr>
          <p:spPr>
            <a:xfrm>
              <a:off x="2361504" y="1706198"/>
              <a:ext cx="1308735" cy="491490"/>
            </a:xfrm>
            <a:prstGeom prst="rect">
              <a:avLst/>
            </a:prstGeom>
            <a:noFill/>
          </p:spPr>
          <p:txBody>
            <a:bodyPr wrap="square">
              <a:spAutoFit/>
            </a:bodyPr>
            <a:lstStyle/>
            <a:p>
              <a:pPr algn="r">
                <a:lnSpc>
                  <a:spcPct val="130000"/>
                </a:lnSpc>
              </a:pPr>
              <a:r>
                <a:rPr lang="zh-CN" altLang="en-US" sz="2000" b="1" dirty="0">
                  <a:solidFill>
                    <a:schemeClr val="bg1"/>
                  </a:solidFill>
                  <a:latin typeface="Arial" panose="020B0604020202020204"/>
                  <a:ea typeface="微软雅黑" panose="020B0503020204020204" pitchFamily="34" charset="-122"/>
                </a:rPr>
                <a:t>物联网关  </a:t>
              </a:r>
              <a:endParaRPr lang="zh-CN" altLang="en-US" sz="2000" b="1" dirty="0">
                <a:solidFill>
                  <a:schemeClr val="bg1"/>
                </a:solidFill>
                <a:latin typeface="Arial" panose="020B0604020202020204"/>
                <a:ea typeface="微软雅黑" panose="020B0503020204020204" pitchFamily="34" charset="-122"/>
              </a:endParaRPr>
            </a:p>
          </p:txBody>
        </p:sp>
        <p:sp>
          <p:nvSpPr>
            <p:cNvPr id="123" name="矩形 122"/>
            <p:cNvSpPr/>
            <p:nvPr/>
          </p:nvSpPr>
          <p:spPr>
            <a:xfrm>
              <a:off x="2086549" y="2101168"/>
              <a:ext cx="3122565" cy="1209675"/>
            </a:xfrm>
            <a:prstGeom prst="rect">
              <a:avLst/>
            </a:prstGeom>
          </p:spPr>
          <p:txBody>
            <a:bodyPr wrap="square">
              <a:spAutoFit/>
            </a:bodyPr>
            <a:lstStyle/>
            <a:p>
              <a:pPr algn="r">
                <a:lnSpc>
                  <a:spcPct val="130000"/>
                </a:lnSpc>
              </a:pPr>
              <a:r>
                <a:rPr lang="zh-CN" sz="1400" dirty="0">
                  <a:solidFill>
                    <a:schemeClr val="bg1">
                      <a:alpha val="80000"/>
                    </a:schemeClr>
                  </a:solidFill>
                  <a:latin typeface="微软雅黑" panose="020B0503020204020204" pitchFamily="34" charset="-122"/>
                  <a:ea typeface="微软雅黑" panose="020B0503020204020204" pitchFamily="34" charset="-122"/>
                </a:rPr>
                <a:t>物联网关集成</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RS232</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RS485</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等物理接口，</a:t>
              </a:r>
              <a:r>
                <a:rPr lang="zh-CN" sz="1400" dirty="0">
                  <a:solidFill>
                    <a:schemeClr val="bg1">
                      <a:alpha val="80000"/>
                    </a:schemeClr>
                  </a:solidFill>
                  <a:latin typeface="微软雅黑" panose="020B0503020204020204" pitchFamily="34" charset="-122"/>
                  <a:ea typeface="微软雅黑" panose="020B0503020204020204" pitchFamily="34" charset="-122"/>
                </a:rPr>
                <a:t>内置</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NBIOT/4G/5G</a:t>
              </a:r>
              <a:r>
                <a:rPr lang="zh-CN" altLang="zh-CN" sz="1400" dirty="0">
                  <a:solidFill>
                    <a:schemeClr val="bg1">
                      <a:alpha val="80000"/>
                    </a:schemeClr>
                  </a:solidFill>
                  <a:latin typeface="微软雅黑" panose="020B0503020204020204" pitchFamily="34" charset="-122"/>
                  <a:ea typeface="微软雅黑" panose="020B0503020204020204" pitchFamily="34" charset="-122"/>
                </a:rPr>
                <a:t>模组，软件集成</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MODBUS</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DLT645</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等工业协议，基本可对接所有工业设备</a:t>
              </a:r>
              <a:endParaRPr lang="zh-CN" altLang="en-US" sz="1400" dirty="0">
                <a:solidFill>
                  <a:schemeClr val="bg1">
                    <a:alpha val="80000"/>
                  </a:schemeClr>
                </a:solidFill>
                <a:latin typeface="微软雅黑" panose="020B0503020204020204" pitchFamily="34" charset="-122"/>
                <a:ea typeface="微软雅黑" panose="020B0503020204020204" pitchFamily="34" charset="-122"/>
              </a:endParaRPr>
            </a:p>
          </p:txBody>
        </p:sp>
      </p:grpSp>
      <p:grpSp>
        <p:nvGrpSpPr>
          <p:cNvPr id="124" name="组合 123"/>
          <p:cNvGrpSpPr/>
          <p:nvPr/>
        </p:nvGrpSpPr>
        <p:grpSpPr>
          <a:xfrm>
            <a:off x="2282669" y="4703081"/>
            <a:ext cx="3122565" cy="1304486"/>
            <a:chOff x="7040724" y="4901836"/>
            <a:chExt cx="3122565" cy="1304486"/>
          </a:xfrm>
        </p:grpSpPr>
        <p:sp>
          <p:nvSpPr>
            <p:cNvPr id="125" name="矩形 124"/>
            <p:cNvSpPr/>
            <p:nvPr/>
          </p:nvSpPr>
          <p:spPr>
            <a:xfrm>
              <a:off x="7047311" y="4901836"/>
              <a:ext cx="2603929" cy="491490"/>
            </a:xfrm>
            <a:prstGeom prst="rect">
              <a:avLst/>
            </a:prstGeom>
            <a:noFill/>
          </p:spPr>
          <p:txBody>
            <a:bodyPr wrap="square">
              <a:spAutoFit/>
            </a:bodyPr>
            <a:lstStyle/>
            <a:p>
              <a:pPr>
                <a:lnSpc>
                  <a:spcPct val="130000"/>
                </a:lnSpc>
              </a:pPr>
              <a:r>
                <a:rPr lang="en-US" altLang="zh-CN" sz="2000" b="1" dirty="0">
                  <a:solidFill>
                    <a:schemeClr val="bg1"/>
                  </a:solidFill>
                  <a:latin typeface="Arial" panose="020B0604020202020204"/>
                  <a:ea typeface="微软雅黑" panose="020B0503020204020204" pitchFamily="34" charset="-122"/>
                </a:rPr>
                <a:t>IOT</a:t>
              </a:r>
              <a:r>
                <a:rPr lang="zh-CN" altLang="en-US" sz="2000" b="1" dirty="0">
                  <a:solidFill>
                    <a:schemeClr val="bg1"/>
                  </a:solidFill>
                  <a:latin typeface="Arial" panose="020B0604020202020204"/>
                  <a:ea typeface="微软雅黑" panose="020B0503020204020204" pitchFamily="34" charset="-122"/>
                </a:rPr>
                <a:t>平台</a:t>
              </a:r>
              <a:endParaRPr lang="zh-CN" altLang="en-US" sz="2000" b="1" dirty="0">
                <a:solidFill>
                  <a:schemeClr val="bg1"/>
                </a:solidFill>
                <a:latin typeface="Arial" panose="020B0604020202020204"/>
                <a:ea typeface="微软雅黑" panose="020B0503020204020204" pitchFamily="34" charset="-122"/>
              </a:endParaRPr>
            </a:p>
          </p:txBody>
        </p:sp>
        <p:sp>
          <p:nvSpPr>
            <p:cNvPr id="126" name="矩形 125"/>
            <p:cNvSpPr/>
            <p:nvPr/>
          </p:nvSpPr>
          <p:spPr>
            <a:xfrm>
              <a:off x="7040724" y="5276682"/>
              <a:ext cx="3122565" cy="929640"/>
            </a:xfrm>
            <a:prstGeom prst="rect">
              <a:avLst/>
            </a:prstGeom>
          </p:spPr>
          <p:txBody>
            <a:bodyPr wrap="square">
              <a:spAutoFit/>
            </a:bodyPr>
            <a:lstStyle/>
            <a:p>
              <a:pPr>
                <a:lnSpc>
                  <a:spcPct val="130000"/>
                </a:lnSpc>
              </a:pPr>
              <a:r>
                <a:rPr lang="zh-CN" altLang="en-US" sz="1400" dirty="0">
                  <a:solidFill>
                    <a:schemeClr val="bg1">
                      <a:alpha val="80000"/>
                    </a:schemeClr>
                  </a:solidFill>
                  <a:latin typeface="微软雅黑" panose="020B0503020204020204" pitchFamily="34" charset="-122"/>
                  <a:ea typeface="微软雅黑" panose="020B0503020204020204" pitchFamily="34" charset="-122"/>
                </a:rPr>
                <a:t>基于</a:t>
              </a:r>
              <a:r>
                <a:rPr lang="en-US" sz="1400" dirty="0">
                  <a:solidFill>
                    <a:schemeClr val="bg1">
                      <a:alpha val="80000"/>
                    </a:schemeClr>
                  </a:solidFill>
                  <a:latin typeface="微软雅黑" panose="020B0503020204020204" pitchFamily="34" charset="-122"/>
                  <a:ea typeface="微软雅黑" panose="020B0503020204020204" pitchFamily="34" charset="-122"/>
                </a:rPr>
                <a:t>MQTT</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协议的工业互联网平台，提供千万级别的设备接入及数据处理能力</a:t>
              </a:r>
              <a:endParaRPr lang="zh-CN" altLang="en-US" sz="1400" dirty="0">
                <a:solidFill>
                  <a:schemeClr val="bg1">
                    <a:alpha val="80000"/>
                  </a:schemeClr>
                </a:solidFill>
                <a:latin typeface="微软雅黑" panose="020B0503020204020204" pitchFamily="34" charset="-122"/>
                <a:ea typeface="微软雅黑" panose="020B0503020204020204" pitchFamily="34" charset="-122"/>
              </a:endParaRPr>
            </a:p>
          </p:txBody>
        </p:sp>
      </p:grpSp>
      <p:grpSp>
        <p:nvGrpSpPr>
          <p:cNvPr id="127" name="组合 126"/>
          <p:cNvGrpSpPr/>
          <p:nvPr/>
        </p:nvGrpSpPr>
        <p:grpSpPr>
          <a:xfrm>
            <a:off x="1676048" y="1864732"/>
            <a:ext cx="3122565" cy="1304486"/>
            <a:chOff x="2047523" y="4900032"/>
            <a:chExt cx="3122565" cy="1304486"/>
          </a:xfrm>
        </p:grpSpPr>
        <p:sp>
          <p:nvSpPr>
            <p:cNvPr id="128" name="矩形 127"/>
            <p:cNvSpPr/>
            <p:nvPr/>
          </p:nvSpPr>
          <p:spPr>
            <a:xfrm>
              <a:off x="2566159" y="4900032"/>
              <a:ext cx="2603929" cy="491490"/>
            </a:xfrm>
            <a:prstGeom prst="rect">
              <a:avLst/>
            </a:prstGeom>
            <a:noFill/>
          </p:spPr>
          <p:txBody>
            <a:bodyPr wrap="square">
              <a:spAutoFit/>
            </a:bodyPr>
            <a:lstStyle/>
            <a:p>
              <a:pPr algn="r">
                <a:lnSpc>
                  <a:spcPct val="130000"/>
                </a:lnSpc>
              </a:pPr>
              <a:r>
                <a:rPr lang="zh-CN" altLang="en-US" sz="2000" b="1" dirty="0">
                  <a:solidFill>
                    <a:schemeClr val="bg1"/>
                  </a:solidFill>
                  <a:latin typeface="Arial" panose="020B0604020202020204"/>
                  <a:ea typeface="微软雅黑" panose="020B0503020204020204" pitchFamily="34" charset="-122"/>
                </a:rPr>
                <a:t>轻应用平台</a:t>
              </a:r>
              <a:endParaRPr lang="zh-CN" altLang="en-US" sz="2000" b="1" dirty="0">
                <a:solidFill>
                  <a:schemeClr val="bg1"/>
                </a:solidFill>
                <a:latin typeface="Arial" panose="020B0604020202020204"/>
                <a:ea typeface="微软雅黑" panose="020B0503020204020204" pitchFamily="34" charset="-122"/>
              </a:endParaRPr>
            </a:p>
          </p:txBody>
        </p:sp>
        <p:sp>
          <p:nvSpPr>
            <p:cNvPr id="129" name="矩形 128"/>
            <p:cNvSpPr/>
            <p:nvPr/>
          </p:nvSpPr>
          <p:spPr>
            <a:xfrm>
              <a:off x="2047523" y="5274878"/>
              <a:ext cx="3122565" cy="929640"/>
            </a:xfrm>
            <a:prstGeom prst="rect">
              <a:avLst/>
            </a:prstGeom>
          </p:spPr>
          <p:txBody>
            <a:bodyPr wrap="square">
              <a:spAutoFit/>
            </a:bodyPr>
            <a:lstStyle/>
            <a:p>
              <a:pPr algn="r">
                <a:lnSpc>
                  <a:spcPct val="130000"/>
                </a:lnSpc>
              </a:pPr>
              <a:r>
                <a:rPr lang="zh-CN" sz="1400" dirty="0">
                  <a:solidFill>
                    <a:schemeClr val="bg1">
                      <a:alpha val="80000"/>
                    </a:schemeClr>
                  </a:solidFill>
                  <a:latin typeface="微软雅黑" panose="020B0503020204020204" pitchFamily="34" charset="-122"/>
                  <a:ea typeface="微软雅黑" panose="020B0503020204020204" pitchFamily="34" charset="-122"/>
                </a:rPr>
                <a:t>为不同工业企业量身定制应用平台，快速提升企业工业智能化，实现智能化生产管理，提升企业竞争力和效益</a:t>
              </a:r>
              <a:endParaRPr lang="zh-CN" sz="1400" dirty="0">
                <a:solidFill>
                  <a:schemeClr val="bg1">
                    <a:alpha val="80000"/>
                  </a:schemeClr>
                </a:solidFill>
                <a:latin typeface="微软雅黑" panose="020B0503020204020204" pitchFamily="34" charset="-122"/>
                <a:ea typeface="微软雅黑" panose="020B0503020204020204" pitchFamily="34" charset="-122"/>
              </a:endParaRPr>
            </a:p>
          </p:txBody>
        </p:sp>
      </p:grpSp>
      <p:sp>
        <p:nvSpPr>
          <p:cNvPr id="8" name="椭圆 7"/>
          <p:cNvSpPr/>
          <p:nvPr/>
        </p:nvSpPr>
        <p:spPr>
          <a:xfrm>
            <a:off x="50165" y="802005"/>
            <a:ext cx="11563985" cy="6014085"/>
          </a:xfrm>
          <a:prstGeom prst="ellipse">
            <a:avLst/>
          </a:prstGeom>
          <a:noFill/>
          <a:ln w="28575" cmpd="sng">
            <a:solidFill>
              <a:schemeClr val="accent1">
                <a:shade val="50000"/>
              </a:schemeClr>
            </a:solidFill>
            <a:prstDash val="solid"/>
          </a:ln>
          <a:effectLst>
            <a:glow rad="139700">
              <a:srgbClr val="0070C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2142490" y="883920"/>
            <a:ext cx="7494905" cy="645160"/>
          </a:xfrm>
          <a:prstGeom prst="rect">
            <a:avLst/>
          </a:prstGeom>
          <a:noFill/>
        </p:spPr>
        <p:txBody>
          <a:bodyPr wrap="square" rtlCol="0">
            <a:spAutoFit/>
          </a:bodyPr>
          <a:p>
            <a:r>
              <a:rPr lang="zh-CN" altLang="en-US" sz="3600" b="1">
                <a:solidFill>
                  <a:srgbClr val="FFFF00"/>
                </a:solidFill>
              </a:rPr>
              <a:t>终端、平台、应用一体化解决方案</a:t>
            </a:r>
            <a:endParaRPr lang="zh-CN" altLang="en-US" sz="3600" b="1">
              <a:solidFill>
                <a:srgbClr val="FFFF00"/>
              </a:solidFill>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45"/>
                                        </p:tgtEl>
                                        <p:attrNameLst>
                                          <p:attrName>style.visibility</p:attrName>
                                        </p:attrNameLst>
                                      </p:cBhvr>
                                      <p:to>
                                        <p:strVal val="visible"/>
                                      </p:to>
                                    </p:set>
                                    <p:anim calcmode="lin" valueType="num">
                                      <p:cBhvr additive="base">
                                        <p:cTn id="7" dur="500" fill="hold"/>
                                        <p:tgtEl>
                                          <p:spTgt spid="145"/>
                                        </p:tgtEl>
                                        <p:attrNameLst>
                                          <p:attrName>ppt_x</p:attrName>
                                        </p:attrNameLst>
                                      </p:cBhvr>
                                      <p:tavLst>
                                        <p:tav tm="0">
                                          <p:val>
                                            <p:strVal val="1+#ppt_w/2"/>
                                          </p:val>
                                        </p:tav>
                                        <p:tav tm="100000">
                                          <p:val>
                                            <p:strVal val="#ppt_x"/>
                                          </p:val>
                                        </p:tav>
                                      </p:tavLst>
                                    </p:anim>
                                    <p:anim calcmode="lin" valueType="num">
                                      <p:cBhvr additive="base">
                                        <p:cTn id="8" dur="500" fill="hold"/>
                                        <p:tgtEl>
                                          <p:spTgt spid="14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10"/>
                                        <p:tgtEl>
                                          <p:spTgt spid="43"/>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44"/>
                                        </p:tgtEl>
                                        <p:attrNameLst>
                                          <p:attrName>style.visibility</p:attrName>
                                        </p:attrNameLst>
                                      </p:cBhvr>
                                      <p:to>
                                        <p:strVal val="visible"/>
                                      </p:to>
                                    </p:set>
                                    <p:animEffect transition="in" filter="fade">
                                      <p:cBhvr>
                                        <p:cTn id="16" dur="10"/>
                                        <p:tgtEl>
                                          <p:spTgt spid="44"/>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45"/>
                                        </p:tgtEl>
                                        <p:attrNameLst>
                                          <p:attrName>style.visibility</p:attrName>
                                        </p:attrNameLst>
                                      </p:cBhvr>
                                      <p:to>
                                        <p:strVal val="visible"/>
                                      </p:to>
                                    </p:set>
                                    <p:animEffect transition="in" filter="fade">
                                      <p:cBhvr>
                                        <p:cTn id="20" dur="10"/>
                                        <p:tgtEl>
                                          <p:spTgt spid="45"/>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46"/>
                                        </p:tgtEl>
                                        <p:attrNameLst>
                                          <p:attrName>style.visibility</p:attrName>
                                        </p:attrNameLst>
                                      </p:cBhvr>
                                      <p:to>
                                        <p:strVal val="visible"/>
                                      </p:to>
                                    </p:set>
                                    <p:animEffect transition="in" filter="fade">
                                      <p:cBhvr>
                                        <p:cTn id="24" dur="10"/>
                                        <p:tgtEl>
                                          <p:spTgt spid="46"/>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fade">
                                      <p:cBhvr>
                                        <p:cTn id="28" dur="10"/>
                                        <p:tgtEl>
                                          <p:spTgt spid="47"/>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48"/>
                                        </p:tgtEl>
                                        <p:attrNameLst>
                                          <p:attrName>style.visibility</p:attrName>
                                        </p:attrNameLst>
                                      </p:cBhvr>
                                      <p:to>
                                        <p:strVal val="visible"/>
                                      </p:to>
                                    </p:set>
                                    <p:animEffect transition="in" filter="fade">
                                      <p:cBhvr>
                                        <p:cTn id="32" dur="10"/>
                                        <p:tgtEl>
                                          <p:spTgt spid="48"/>
                                        </p:tgtEl>
                                      </p:cBhvr>
                                    </p:animEffect>
                                  </p:childTnLst>
                                </p:cTn>
                              </p:par>
                            </p:childTnLst>
                          </p:cTn>
                        </p:par>
                        <p:par>
                          <p:cTn id="33" fill="hold">
                            <p:stCondLst>
                              <p:cond delay="3500"/>
                            </p:stCondLst>
                            <p:childTnLst>
                              <p:par>
                                <p:cTn id="34" presetID="10" presetClass="entr" presetSubtype="0" fill="hold" grpId="0" nodeType="afterEffect">
                                  <p:stCondLst>
                                    <p:cond delay="0"/>
                                  </p:stCondLst>
                                  <p:childTnLst>
                                    <p:set>
                                      <p:cBhvr>
                                        <p:cTn id="35" dur="1" fill="hold">
                                          <p:stCondLst>
                                            <p:cond delay="0"/>
                                          </p:stCondLst>
                                        </p:cTn>
                                        <p:tgtEl>
                                          <p:spTgt spid="49"/>
                                        </p:tgtEl>
                                        <p:attrNameLst>
                                          <p:attrName>style.visibility</p:attrName>
                                        </p:attrNameLst>
                                      </p:cBhvr>
                                      <p:to>
                                        <p:strVal val="visible"/>
                                      </p:to>
                                    </p:set>
                                    <p:animEffect transition="in" filter="fade">
                                      <p:cBhvr>
                                        <p:cTn id="36" dur="10"/>
                                        <p:tgtEl>
                                          <p:spTgt spid="49"/>
                                        </p:tgtEl>
                                      </p:cBhvr>
                                    </p:animEffect>
                                  </p:childTnLst>
                                </p:cTn>
                              </p:par>
                            </p:childTnLst>
                          </p:cTn>
                        </p:par>
                        <p:par>
                          <p:cTn id="37" fill="hold">
                            <p:stCondLst>
                              <p:cond delay="4000"/>
                            </p:stCondLst>
                            <p:childTnLst>
                              <p:par>
                                <p:cTn id="38" presetID="10" presetClass="entr" presetSubtype="0" fill="hold" grpId="0" nodeType="afterEffect">
                                  <p:stCondLst>
                                    <p:cond delay="0"/>
                                  </p:stCondLst>
                                  <p:childTnLst>
                                    <p:set>
                                      <p:cBhvr>
                                        <p:cTn id="39" dur="1" fill="hold">
                                          <p:stCondLst>
                                            <p:cond delay="0"/>
                                          </p:stCondLst>
                                        </p:cTn>
                                        <p:tgtEl>
                                          <p:spTgt spid="50"/>
                                        </p:tgtEl>
                                        <p:attrNameLst>
                                          <p:attrName>style.visibility</p:attrName>
                                        </p:attrNameLst>
                                      </p:cBhvr>
                                      <p:to>
                                        <p:strVal val="visible"/>
                                      </p:to>
                                    </p:set>
                                    <p:animEffect transition="in" filter="fade">
                                      <p:cBhvr>
                                        <p:cTn id="40" dur="10"/>
                                        <p:tgtEl>
                                          <p:spTgt spid="50"/>
                                        </p:tgtEl>
                                      </p:cBhvr>
                                    </p:animEffect>
                                  </p:childTnLst>
                                </p:cTn>
                              </p:par>
                            </p:childTnLst>
                          </p:cTn>
                        </p:par>
                        <p:par>
                          <p:cTn id="41" fill="hold">
                            <p:stCondLst>
                              <p:cond delay="4500"/>
                            </p:stCondLst>
                            <p:childTnLst>
                              <p:par>
                                <p:cTn id="42" presetID="10" presetClass="entr" presetSubtype="0" fill="hold" grpId="0" nodeType="afterEffect">
                                  <p:stCondLst>
                                    <p:cond delay="0"/>
                                  </p:stCondLst>
                                  <p:childTnLst>
                                    <p:set>
                                      <p:cBhvr>
                                        <p:cTn id="43" dur="1" fill="hold">
                                          <p:stCondLst>
                                            <p:cond delay="0"/>
                                          </p:stCondLst>
                                        </p:cTn>
                                        <p:tgtEl>
                                          <p:spTgt spid="51"/>
                                        </p:tgtEl>
                                        <p:attrNameLst>
                                          <p:attrName>style.visibility</p:attrName>
                                        </p:attrNameLst>
                                      </p:cBhvr>
                                      <p:to>
                                        <p:strVal val="visible"/>
                                      </p:to>
                                    </p:set>
                                    <p:animEffect transition="in" filter="fade">
                                      <p:cBhvr>
                                        <p:cTn id="44" dur="10"/>
                                        <p:tgtEl>
                                          <p:spTgt spid="51"/>
                                        </p:tgtEl>
                                      </p:cBhvr>
                                    </p:animEffect>
                                  </p:childTnLst>
                                </p:cTn>
                              </p:par>
                            </p:childTnLst>
                          </p:cTn>
                        </p:par>
                        <p:par>
                          <p:cTn id="45" fill="hold">
                            <p:stCondLst>
                              <p:cond delay="5000"/>
                            </p:stCondLst>
                            <p:childTnLst>
                              <p:par>
                                <p:cTn id="46" presetID="10" presetClass="entr" presetSubtype="0" fill="hold" grpId="0" nodeType="afterEffect">
                                  <p:stCondLst>
                                    <p:cond delay="0"/>
                                  </p:stCondLst>
                                  <p:childTnLst>
                                    <p:set>
                                      <p:cBhvr>
                                        <p:cTn id="47" dur="1" fill="hold">
                                          <p:stCondLst>
                                            <p:cond delay="0"/>
                                          </p:stCondLst>
                                        </p:cTn>
                                        <p:tgtEl>
                                          <p:spTgt spid="52"/>
                                        </p:tgtEl>
                                        <p:attrNameLst>
                                          <p:attrName>style.visibility</p:attrName>
                                        </p:attrNameLst>
                                      </p:cBhvr>
                                      <p:to>
                                        <p:strVal val="visible"/>
                                      </p:to>
                                    </p:set>
                                    <p:animEffect transition="in" filter="fade">
                                      <p:cBhvr>
                                        <p:cTn id="48" dur="10"/>
                                        <p:tgtEl>
                                          <p:spTgt spid="52"/>
                                        </p:tgtEl>
                                      </p:cBhvr>
                                    </p:animEffect>
                                  </p:childTnLst>
                                </p:cTn>
                              </p:par>
                            </p:childTnLst>
                          </p:cTn>
                        </p:par>
                        <p:par>
                          <p:cTn id="49" fill="hold">
                            <p:stCondLst>
                              <p:cond delay="5500"/>
                            </p:stCondLst>
                            <p:childTnLst>
                              <p:par>
                                <p:cTn id="50" presetID="10" presetClass="entr" presetSubtype="0" fill="hold" grpId="0" nodeType="afterEffect">
                                  <p:stCondLst>
                                    <p:cond delay="0"/>
                                  </p:stCondLst>
                                  <p:childTnLst>
                                    <p:set>
                                      <p:cBhvr>
                                        <p:cTn id="51" dur="1" fill="hold">
                                          <p:stCondLst>
                                            <p:cond delay="0"/>
                                          </p:stCondLst>
                                        </p:cTn>
                                        <p:tgtEl>
                                          <p:spTgt spid="53"/>
                                        </p:tgtEl>
                                        <p:attrNameLst>
                                          <p:attrName>style.visibility</p:attrName>
                                        </p:attrNameLst>
                                      </p:cBhvr>
                                      <p:to>
                                        <p:strVal val="visible"/>
                                      </p:to>
                                    </p:set>
                                    <p:animEffect transition="in" filter="fade">
                                      <p:cBhvr>
                                        <p:cTn id="52" dur="10"/>
                                        <p:tgtEl>
                                          <p:spTgt spid="53"/>
                                        </p:tgtEl>
                                      </p:cBhvr>
                                    </p:animEffect>
                                  </p:childTnLst>
                                </p:cTn>
                              </p:par>
                            </p:childTnLst>
                          </p:cTn>
                        </p:par>
                        <p:par>
                          <p:cTn id="53" fill="hold">
                            <p:stCondLst>
                              <p:cond delay="6000"/>
                            </p:stCondLst>
                            <p:childTnLst>
                              <p:par>
                                <p:cTn id="54" presetID="10" presetClass="entr" presetSubtype="0" fill="hold" grpId="0" nodeType="afterEffect">
                                  <p:stCondLst>
                                    <p:cond delay="0"/>
                                  </p:stCondLst>
                                  <p:childTnLst>
                                    <p:set>
                                      <p:cBhvr>
                                        <p:cTn id="55" dur="1" fill="hold">
                                          <p:stCondLst>
                                            <p:cond delay="0"/>
                                          </p:stCondLst>
                                        </p:cTn>
                                        <p:tgtEl>
                                          <p:spTgt spid="54"/>
                                        </p:tgtEl>
                                        <p:attrNameLst>
                                          <p:attrName>style.visibility</p:attrName>
                                        </p:attrNameLst>
                                      </p:cBhvr>
                                      <p:to>
                                        <p:strVal val="visible"/>
                                      </p:to>
                                    </p:set>
                                    <p:animEffect transition="in" filter="fade">
                                      <p:cBhvr>
                                        <p:cTn id="56" dur="10"/>
                                        <p:tgtEl>
                                          <p:spTgt spid="54"/>
                                        </p:tgtEl>
                                      </p:cBhvr>
                                    </p:animEffect>
                                  </p:childTnLst>
                                </p:cTn>
                              </p:par>
                            </p:childTnLst>
                          </p:cTn>
                        </p:par>
                        <p:par>
                          <p:cTn id="57" fill="hold">
                            <p:stCondLst>
                              <p:cond delay="6500"/>
                            </p:stCondLst>
                            <p:childTnLst>
                              <p:par>
                                <p:cTn id="58" presetID="10" presetClass="entr" presetSubtype="0" fill="hold" grpId="0" nodeType="afterEffect">
                                  <p:stCondLst>
                                    <p:cond delay="0"/>
                                  </p:stCondLst>
                                  <p:childTnLst>
                                    <p:set>
                                      <p:cBhvr>
                                        <p:cTn id="59" dur="1" fill="hold">
                                          <p:stCondLst>
                                            <p:cond delay="0"/>
                                          </p:stCondLst>
                                        </p:cTn>
                                        <p:tgtEl>
                                          <p:spTgt spid="55"/>
                                        </p:tgtEl>
                                        <p:attrNameLst>
                                          <p:attrName>style.visibility</p:attrName>
                                        </p:attrNameLst>
                                      </p:cBhvr>
                                      <p:to>
                                        <p:strVal val="visible"/>
                                      </p:to>
                                    </p:set>
                                    <p:animEffect transition="in" filter="fade">
                                      <p:cBhvr>
                                        <p:cTn id="60" dur="10"/>
                                        <p:tgtEl>
                                          <p:spTgt spid="55"/>
                                        </p:tgtEl>
                                      </p:cBhvr>
                                    </p:animEffect>
                                  </p:childTnLst>
                                </p:cTn>
                              </p:par>
                            </p:childTnLst>
                          </p:cTn>
                        </p:par>
                        <p:par>
                          <p:cTn id="61" fill="hold">
                            <p:stCondLst>
                              <p:cond delay="7000"/>
                            </p:stCondLst>
                            <p:childTnLst>
                              <p:par>
                                <p:cTn id="62" presetID="10" presetClass="entr" presetSubtype="0" fill="hold" grpId="0" nodeType="afterEffect">
                                  <p:stCondLst>
                                    <p:cond delay="0"/>
                                  </p:stCondLst>
                                  <p:childTnLst>
                                    <p:set>
                                      <p:cBhvr>
                                        <p:cTn id="63" dur="1" fill="hold">
                                          <p:stCondLst>
                                            <p:cond delay="0"/>
                                          </p:stCondLst>
                                        </p:cTn>
                                        <p:tgtEl>
                                          <p:spTgt spid="56"/>
                                        </p:tgtEl>
                                        <p:attrNameLst>
                                          <p:attrName>style.visibility</p:attrName>
                                        </p:attrNameLst>
                                      </p:cBhvr>
                                      <p:to>
                                        <p:strVal val="visible"/>
                                      </p:to>
                                    </p:set>
                                    <p:animEffect transition="in" filter="fade">
                                      <p:cBhvr>
                                        <p:cTn id="64" dur="10"/>
                                        <p:tgtEl>
                                          <p:spTgt spid="56"/>
                                        </p:tgtEl>
                                      </p:cBhvr>
                                    </p:animEffect>
                                  </p:childTnLst>
                                </p:cTn>
                              </p:par>
                            </p:childTnLst>
                          </p:cTn>
                        </p:par>
                        <p:par>
                          <p:cTn id="65" fill="hold">
                            <p:stCondLst>
                              <p:cond delay="7500"/>
                            </p:stCondLst>
                            <p:childTnLst>
                              <p:par>
                                <p:cTn id="66" presetID="10" presetClass="entr" presetSubtype="0" fill="hold" grpId="0" nodeType="afterEffect">
                                  <p:stCondLst>
                                    <p:cond delay="0"/>
                                  </p:stCondLst>
                                  <p:childTnLst>
                                    <p:set>
                                      <p:cBhvr>
                                        <p:cTn id="67" dur="1" fill="hold">
                                          <p:stCondLst>
                                            <p:cond delay="0"/>
                                          </p:stCondLst>
                                        </p:cTn>
                                        <p:tgtEl>
                                          <p:spTgt spid="57"/>
                                        </p:tgtEl>
                                        <p:attrNameLst>
                                          <p:attrName>style.visibility</p:attrName>
                                        </p:attrNameLst>
                                      </p:cBhvr>
                                      <p:to>
                                        <p:strVal val="visible"/>
                                      </p:to>
                                    </p:set>
                                    <p:animEffect transition="in" filter="fade">
                                      <p:cBhvr>
                                        <p:cTn id="68" dur="10"/>
                                        <p:tgtEl>
                                          <p:spTgt spid="57"/>
                                        </p:tgtEl>
                                      </p:cBhvr>
                                    </p:animEffect>
                                  </p:childTnLst>
                                </p:cTn>
                              </p:par>
                            </p:childTnLst>
                          </p:cTn>
                        </p:par>
                        <p:par>
                          <p:cTn id="69" fill="hold">
                            <p:stCondLst>
                              <p:cond delay="8000"/>
                            </p:stCondLst>
                            <p:childTnLst>
                              <p:par>
                                <p:cTn id="70" presetID="10" presetClass="entr" presetSubtype="0" fill="hold" grpId="0" nodeType="afterEffect">
                                  <p:stCondLst>
                                    <p:cond delay="0"/>
                                  </p:stCondLst>
                                  <p:childTnLst>
                                    <p:set>
                                      <p:cBhvr>
                                        <p:cTn id="71" dur="1" fill="hold">
                                          <p:stCondLst>
                                            <p:cond delay="0"/>
                                          </p:stCondLst>
                                        </p:cTn>
                                        <p:tgtEl>
                                          <p:spTgt spid="58"/>
                                        </p:tgtEl>
                                        <p:attrNameLst>
                                          <p:attrName>style.visibility</p:attrName>
                                        </p:attrNameLst>
                                      </p:cBhvr>
                                      <p:to>
                                        <p:strVal val="visible"/>
                                      </p:to>
                                    </p:set>
                                    <p:animEffect transition="in" filter="fade">
                                      <p:cBhvr>
                                        <p:cTn id="72" dur="10"/>
                                        <p:tgtEl>
                                          <p:spTgt spid="58"/>
                                        </p:tgtEl>
                                      </p:cBhvr>
                                    </p:animEffect>
                                  </p:childTnLst>
                                </p:cTn>
                              </p:par>
                            </p:childTnLst>
                          </p:cTn>
                        </p:par>
                        <p:par>
                          <p:cTn id="73" fill="hold">
                            <p:stCondLst>
                              <p:cond delay="8500"/>
                            </p:stCondLst>
                            <p:childTnLst>
                              <p:par>
                                <p:cTn id="74" presetID="10" presetClass="entr" presetSubtype="0" fill="hold" grpId="0" nodeType="afterEffect">
                                  <p:stCondLst>
                                    <p:cond delay="0"/>
                                  </p:stCondLst>
                                  <p:childTnLst>
                                    <p:set>
                                      <p:cBhvr>
                                        <p:cTn id="75" dur="1" fill="hold">
                                          <p:stCondLst>
                                            <p:cond delay="0"/>
                                          </p:stCondLst>
                                        </p:cTn>
                                        <p:tgtEl>
                                          <p:spTgt spid="59"/>
                                        </p:tgtEl>
                                        <p:attrNameLst>
                                          <p:attrName>style.visibility</p:attrName>
                                        </p:attrNameLst>
                                      </p:cBhvr>
                                      <p:to>
                                        <p:strVal val="visible"/>
                                      </p:to>
                                    </p:set>
                                    <p:animEffect transition="in" filter="fade">
                                      <p:cBhvr>
                                        <p:cTn id="76" dur="10"/>
                                        <p:tgtEl>
                                          <p:spTgt spid="59"/>
                                        </p:tgtEl>
                                      </p:cBhvr>
                                    </p:animEffect>
                                  </p:childTnLst>
                                </p:cTn>
                              </p:par>
                            </p:childTnLst>
                          </p:cTn>
                        </p:par>
                        <p:par>
                          <p:cTn id="77" fill="hold">
                            <p:stCondLst>
                              <p:cond delay="9000"/>
                            </p:stCondLst>
                            <p:childTnLst>
                              <p:par>
                                <p:cTn id="78" presetID="10" presetClass="entr" presetSubtype="0" fill="hold" grpId="0" nodeType="afterEffect">
                                  <p:stCondLst>
                                    <p:cond delay="0"/>
                                  </p:stCondLst>
                                  <p:childTnLst>
                                    <p:set>
                                      <p:cBhvr>
                                        <p:cTn id="79" dur="1" fill="hold">
                                          <p:stCondLst>
                                            <p:cond delay="0"/>
                                          </p:stCondLst>
                                        </p:cTn>
                                        <p:tgtEl>
                                          <p:spTgt spid="60"/>
                                        </p:tgtEl>
                                        <p:attrNameLst>
                                          <p:attrName>style.visibility</p:attrName>
                                        </p:attrNameLst>
                                      </p:cBhvr>
                                      <p:to>
                                        <p:strVal val="visible"/>
                                      </p:to>
                                    </p:set>
                                    <p:animEffect transition="in" filter="fade">
                                      <p:cBhvr>
                                        <p:cTn id="80" dur="10"/>
                                        <p:tgtEl>
                                          <p:spTgt spid="60"/>
                                        </p:tgtEl>
                                      </p:cBhvr>
                                    </p:animEffect>
                                  </p:childTnLst>
                                </p:cTn>
                              </p:par>
                            </p:childTnLst>
                          </p:cTn>
                        </p:par>
                        <p:par>
                          <p:cTn id="81" fill="hold">
                            <p:stCondLst>
                              <p:cond delay="9500"/>
                            </p:stCondLst>
                            <p:childTnLst>
                              <p:par>
                                <p:cTn id="82" presetID="10" presetClass="entr" presetSubtype="0" fill="hold" grpId="0" nodeType="afterEffect">
                                  <p:stCondLst>
                                    <p:cond delay="0"/>
                                  </p:stCondLst>
                                  <p:childTnLst>
                                    <p:set>
                                      <p:cBhvr>
                                        <p:cTn id="83" dur="1" fill="hold">
                                          <p:stCondLst>
                                            <p:cond delay="0"/>
                                          </p:stCondLst>
                                        </p:cTn>
                                        <p:tgtEl>
                                          <p:spTgt spid="61"/>
                                        </p:tgtEl>
                                        <p:attrNameLst>
                                          <p:attrName>style.visibility</p:attrName>
                                        </p:attrNameLst>
                                      </p:cBhvr>
                                      <p:to>
                                        <p:strVal val="visible"/>
                                      </p:to>
                                    </p:set>
                                    <p:animEffect transition="in" filter="fade">
                                      <p:cBhvr>
                                        <p:cTn id="84" dur="10"/>
                                        <p:tgtEl>
                                          <p:spTgt spid="61"/>
                                        </p:tgtEl>
                                      </p:cBhvr>
                                    </p:animEffect>
                                  </p:childTnLst>
                                </p:cTn>
                              </p:par>
                            </p:childTnLst>
                          </p:cTn>
                        </p:par>
                        <p:par>
                          <p:cTn id="85" fill="hold">
                            <p:stCondLst>
                              <p:cond delay="10000"/>
                            </p:stCondLst>
                            <p:childTnLst>
                              <p:par>
                                <p:cTn id="86" presetID="10" presetClass="entr" presetSubtype="0" fill="hold" grpId="0" nodeType="after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fade">
                                      <p:cBhvr>
                                        <p:cTn id="88" dur="10"/>
                                        <p:tgtEl>
                                          <p:spTgt spid="62"/>
                                        </p:tgtEl>
                                      </p:cBhvr>
                                    </p:animEffect>
                                  </p:childTnLst>
                                </p:cTn>
                              </p:par>
                            </p:childTnLst>
                          </p:cTn>
                        </p:par>
                        <p:par>
                          <p:cTn id="89" fill="hold">
                            <p:stCondLst>
                              <p:cond delay="10500"/>
                            </p:stCondLst>
                            <p:childTnLst>
                              <p:par>
                                <p:cTn id="90" presetID="10" presetClass="entr" presetSubtype="0" fill="hold" grpId="0" nodeType="afterEffect">
                                  <p:stCondLst>
                                    <p:cond delay="0"/>
                                  </p:stCondLst>
                                  <p:childTnLst>
                                    <p:set>
                                      <p:cBhvr>
                                        <p:cTn id="91" dur="1" fill="hold">
                                          <p:stCondLst>
                                            <p:cond delay="0"/>
                                          </p:stCondLst>
                                        </p:cTn>
                                        <p:tgtEl>
                                          <p:spTgt spid="63"/>
                                        </p:tgtEl>
                                        <p:attrNameLst>
                                          <p:attrName>style.visibility</p:attrName>
                                        </p:attrNameLst>
                                      </p:cBhvr>
                                      <p:to>
                                        <p:strVal val="visible"/>
                                      </p:to>
                                    </p:set>
                                    <p:animEffect transition="in" filter="fade">
                                      <p:cBhvr>
                                        <p:cTn id="92" dur="10"/>
                                        <p:tgtEl>
                                          <p:spTgt spid="63"/>
                                        </p:tgtEl>
                                      </p:cBhvr>
                                    </p:animEffect>
                                  </p:childTnLst>
                                </p:cTn>
                              </p:par>
                            </p:childTnLst>
                          </p:cTn>
                        </p:par>
                        <p:par>
                          <p:cTn id="93" fill="hold">
                            <p:stCondLst>
                              <p:cond delay="11000"/>
                            </p:stCondLst>
                            <p:childTnLst>
                              <p:par>
                                <p:cTn id="94" presetID="10" presetClass="entr" presetSubtype="0" fill="hold" grpId="0" nodeType="afterEffect">
                                  <p:stCondLst>
                                    <p:cond delay="0"/>
                                  </p:stCondLst>
                                  <p:childTnLst>
                                    <p:set>
                                      <p:cBhvr>
                                        <p:cTn id="95" dur="1" fill="hold">
                                          <p:stCondLst>
                                            <p:cond delay="0"/>
                                          </p:stCondLst>
                                        </p:cTn>
                                        <p:tgtEl>
                                          <p:spTgt spid="64"/>
                                        </p:tgtEl>
                                        <p:attrNameLst>
                                          <p:attrName>style.visibility</p:attrName>
                                        </p:attrNameLst>
                                      </p:cBhvr>
                                      <p:to>
                                        <p:strVal val="visible"/>
                                      </p:to>
                                    </p:set>
                                    <p:animEffect transition="in" filter="fade">
                                      <p:cBhvr>
                                        <p:cTn id="96" dur="10"/>
                                        <p:tgtEl>
                                          <p:spTgt spid="64"/>
                                        </p:tgtEl>
                                      </p:cBhvr>
                                    </p:animEffect>
                                  </p:childTnLst>
                                </p:cTn>
                              </p:par>
                            </p:childTnLst>
                          </p:cTn>
                        </p:par>
                        <p:par>
                          <p:cTn id="97" fill="hold">
                            <p:stCondLst>
                              <p:cond delay="11500"/>
                            </p:stCondLst>
                            <p:childTnLst>
                              <p:par>
                                <p:cTn id="98" presetID="10" presetClass="entr" presetSubtype="0" fill="hold" grpId="0" nodeType="afterEffect">
                                  <p:stCondLst>
                                    <p:cond delay="0"/>
                                  </p:stCondLst>
                                  <p:childTnLst>
                                    <p:set>
                                      <p:cBhvr>
                                        <p:cTn id="99" dur="1" fill="hold">
                                          <p:stCondLst>
                                            <p:cond delay="0"/>
                                          </p:stCondLst>
                                        </p:cTn>
                                        <p:tgtEl>
                                          <p:spTgt spid="65"/>
                                        </p:tgtEl>
                                        <p:attrNameLst>
                                          <p:attrName>style.visibility</p:attrName>
                                        </p:attrNameLst>
                                      </p:cBhvr>
                                      <p:to>
                                        <p:strVal val="visible"/>
                                      </p:to>
                                    </p:set>
                                    <p:animEffect transition="in" filter="fade">
                                      <p:cBhvr>
                                        <p:cTn id="100" dur="10"/>
                                        <p:tgtEl>
                                          <p:spTgt spid="65"/>
                                        </p:tgtEl>
                                      </p:cBhvr>
                                    </p:animEffect>
                                  </p:childTnLst>
                                </p:cTn>
                              </p:par>
                            </p:childTnLst>
                          </p:cTn>
                        </p:par>
                        <p:par>
                          <p:cTn id="101" fill="hold">
                            <p:stCondLst>
                              <p:cond delay="12000"/>
                            </p:stCondLst>
                            <p:childTnLst>
                              <p:par>
                                <p:cTn id="102" presetID="10" presetClass="entr" presetSubtype="0" fill="hold" grpId="0" nodeType="afterEffect">
                                  <p:stCondLst>
                                    <p:cond delay="0"/>
                                  </p:stCondLst>
                                  <p:childTnLst>
                                    <p:set>
                                      <p:cBhvr>
                                        <p:cTn id="103" dur="1" fill="hold">
                                          <p:stCondLst>
                                            <p:cond delay="0"/>
                                          </p:stCondLst>
                                        </p:cTn>
                                        <p:tgtEl>
                                          <p:spTgt spid="66"/>
                                        </p:tgtEl>
                                        <p:attrNameLst>
                                          <p:attrName>style.visibility</p:attrName>
                                        </p:attrNameLst>
                                      </p:cBhvr>
                                      <p:to>
                                        <p:strVal val="visible"/>
                                      </p:to>
                                    </p:set>
                                    <p:animEffect transition="in" filter="fade">
                                      <p:cBhvr>
                                        <p:cTn id="104" dur="10"/>
                                        <p:tgtEl>
                                          <p:spTgt spid="66"/>
                                        </p:tgtEl>
                                      </p:cBhvr>
                                    </p:animEffect>
                                  </p:childTnLst>
                                </p:cTn>
                              </p:par>
                            </p:childTnLst>
                          </p:cTn>
                        </p:par>
                        <p:par>
                          <p:cTn id="105" fill="hold">
                            <p:stCondLst>
                              <p:cond delay="12500"/>
                            </p:stCondLst>
                            <p:childTnLst>
                              <p:par>
                                <p:cTn id="106" presetID="10" presetClass="entr" presetSubtype="0" fill="hold" grpId="0" nodeType="afterEffect">
                                  <p:stCondLst>
                                    <p:cond delay="0"/>
                                  </p:stCondLst>
                                  <p:childTnLst>
                                    <p:set>
                                      <p:cBhvr>
                                        <p:cTn id="107" dur="1" fill="hold">
                                          <p:stCondLst>
                                            <p:cond delay="0"/>
                                          </p:stCondLst>
                                        </p:cTn>
                                        <p:tgtEl>
                                          <p:spTgt spid="67"/>
                                        </p:tgtEl>
                                        <p:attrNameLst>
                                          <p:attrName>style.visibility</p:attrName>
                                        </p:attrNameLst>
                                      </p:cBhvr>
                                      <p:to>
                                        <p:strVal val="visible"/>
                                      </p:to>
                                    </p:set>
                                    <p:animEffect transition="in" filter="fade">
                                      <p:cBhvr>
                                        <p:cTn id="108" dur="10"/>
                                        <p:tgtEl>
                                          <p:spTgt spid="67"/>
                                        </p:tgtEl>
                                      </p:cBhvr>
                                    </p:animEffect>
                                  </p:childTnLst>
                                </p:cTn>
                              </p:par>
                            </p:childTnLst>
                          </p:cTn>
                        </p:par>
                        <p:par>
                          <p:cTn id="109" fill="hold">
                            <p:stCondLst>
                              <p:cond delay="13000"/>
                            </p:stCondLst>
                            <p:childTnLst>
                              <p:par>
                                <p:cTn id="110" presetID="10" presetClass="entr" presetSubtype="0" fill="hold" grpId="0" nodeType="afterEffect">
                                  <p:stCondLst>
                                    <p:cond delay="0"/>
                                  </p:stCondLst>
                                  <p:childTnLst>
                                    <p:set>
                                      <p:cBhvr>
                                        <p:cTn id="111" dur="1" fill="hold">
                                          <p:stCondLst>
                                            <p:cond delay="0"/>
                                          </p:stCondLst>
                                        </p:cTn>
                                        <p:tgtEl>
                                          <p:spTgt spid="68"/>
                                        </p:tgtEl>
                                        <p:attrNameLst>
                                          <p:attrName>style.visibility</p:attrName>
                                        </p:attrNameLst>
                                      </p:cBhvr>
                                      <p:to>
                                        <p:strVal val="visible"/>
                                      </p:to>
                                    </p:set>
                                    <p:animEffect transition="in" filter="fade">
                                      <p:cBhvr>
                                        <p:cTn id="112" dur="10"/>
                                        <p:tgtEl>
                                          <p:spTgt spid="68"/>
                                        </p:tgtEl>
                                      </p:cBhvr>
                                    </p:animEffect>
                                  </p:childTnLst>
                                </p:cTn>
                              </p:par>
                            </p:childTnLst>
                          </p:cTn>
                        </p:par>
                        <p:par>
                          <p:cTn id="113" fill="hold">
                            <p:stCondLst>
                              <p:cond delay="13500"/>
                            </p:stCondLst>
                            <p:childTnLst>
                              <p:par>
                                <p:cTn id="114" presetID="10" presetClass="entr" presetSubtype="0" fill="hold" grpId="0" nodeType="afterEffect">
                                  <p:stCondLst>
                                    <p:cond delay="0"/>
                                  </p:stCondLst>
                                  <p:childTnLst>
                                    <p:set>
                                      <p:cBhvr>
                                        <p:cTn id="115" dur="1" fill="hold">
                                          <p:stCondLst>
                                            <p:cond delay="0"/>
                                          </p:stCondLst>
                                        </p:cTn>
                                        <p:tgtEl>
                                          <p:spTgt spid="69"/>
                                        </p:tgtEl>
                                        <p:attrNameLst>
                                          <p:attrName>style.visibility</p:attrName>
                                        </p:attrNameLst>
                                      </p:cBhvr>
                                      <p:to>
                                        <p:strVal val="visible"/>
                                      </p:to>
                                    </p:set>
                                    <p:animEffect transition="in" filter="fade">
                                      <p:cBhvr>
                                        <p:cTn id="116" dur="10"/>
                                        <p:tgtEl>
                                          <p:spTgt spid="69"/>
                                        </p:tgtEl>
                                      </p:cBhvr>
                                    </p:animEffect>
                                  </p:childTnLst>
                                </p:cTn>
                              </p:par>
                            </p:childTnLst>
                          </p:cTn>
                        </p:par>
                        <p:par>
                          <p:cTn id="117" fill="hold">
                            <p:stCondLst>
                              <p:cond delay="14000"/>
                            </p:stCondLst>
                            <p:childTnLst>
                              <p:par>
                                <p:cTn id="118" presetID="10" presetClass="entr" presetSubtype="0" fill="hold" grpId="0" nodeType="afterEffect">
                                  <p:stCondLst>
                                    <p:cond delay="0"/>
                                  </p:stCondLst>
                                  <p:childTnLst>
                                    <p:set>
                                      <p:cBhvr>
                                        <p:cTn id="119" dur="1" fill="hold">
                                          <p:stCondLst>
                                            <p:cond delay="0"/>
                                          </p:stCondLst>
                                        </p:cTn>
                                        <p:tgtEl>
                                          <p:spTgt spid="70"/>
                                        </p:tgtEl>
                                        <p:attrNameLst>
                                          <p:attrName>style.visibility</p:attrName>
                                        </p:attrNameLst>
                                      </p:cBhvr>
                                      <p:to>
                                        <p:strVal val="visible"/>
                                      </p:to>
                                    </p:set>
                                    <p:animEffect transition="in" filter="fade">
                                      <p:cBhvr>
                                        <p:cTn id="120" dur="10"/>
                                        <p:tgtEl>
                                          <p:spTgt spid="70"/>
                                        </p:tgtEl>
                                      </p:cBhvr>
                                    </p:animEffect>
                                  </p:childTnLst>
                                </p:cTn>
                              </p:par>
                            </p:childTnLst>
                          </p:cTn>
                        </p:par>
                        <p:par>
                          <p:cTn id="121" fill="hold">
                            <p:stCondLst>
                              <p:cond delay="14500"/>
                            </p:stCondLst>
                            <p:childTnLst>
                              <p:par>
                                <p:cTn id="122" presetID="10" presetClass="entr" presetSubtype="0" fill="hold" grpId="0" nodeType="afterEffect">
                                  <p:stCondLst>
                                    <p:cond delay="0"/>
                                  </p:stCondLst>
                                  <p:childTnLst>
                                    <p:set>
                                      <p:cBhvr>
                                        <p:cTn id="123" dur="1" fill="hold">
                                          <p:stCondLst>
                                            <p:cond delay="0"/>
                                          </p:stCondLst>
                                        </p:cTn>
                                        <p:tgtEl>
                                          <p:spTgt spid="71"/>
                                        </p:tgtEl>
                                        <p:attrNameLst>
                                          <p:attrName>style.visibility</p:attrName>
                                        </p:attrNameLst>
                                      </p:cBhvr>
                                      <p:to>
                                        <p:strVal val="visible"/>
                                      </p:to>
                                    </p:set>
                                    <p:animEffect transition="in" filter="fade">
                                      <p:cBhvr>
                                        <p:cTn id="124" dur="10"/>
                                        <p:tgtEl>
                                          <p:spTgt spid="71"/>
                                        </p:tgtEl>
                                      </p:cBhvr>
                                    </p:animEffect>
                                  </p:childTnLst>
                                </p:cTn>
                              </p:par>
                            </p:childTnLst>
                          </p:cTn>
                        </p:par>
                        <p:par>
                          <p:cTn id="125" fill="hold">
                            <p:stCondLst>
                              <p:cond delay="15000"/>
                            </p:stCondLst>
                            <p:childTnLst>
                              <p:par>
                                <p:cTn id="126" presetID="10" presetClass="entr" presetSubtype="0" fill="hold" grpId="0" nodeType="afterEffect">
                                  <p:stCondLst>
                                    <p:cond delay="0"/>
                                  </p:stCondLst>
                                  <p:childTnLst>
                                    <p:set>
                                      <p:cBhvr>
                                        <p:cTn id="127" dur="1" fill="hold">
                                          <p:stCondLst>
                                            <p:cond delay="0"/>
                                          </p:stCondLst>
                                        </p:cTn>
                                        <p:tgtEl>
                                          <p:spTgt spid="72"/>
                                        </p:tgtEl>
                                        <p:attrNameLst>
                                          <p:attrName>style.visibility</p:attrName>
                                        </p:attrNameLst>
                                      </p:cBhvr>
                                      <p:to>
                                        <p:strVal val="visible"/>
                                      </p:to>
                                    </p:set>
                                    <p:animEffect transition="in" filter="fade">
                                      <p:cBhvr>
                                        <p:cTn id="128" dur="10"/>
                                        <p:tgtEl>
                                          <p:spTgt spid="72"/>
                                        </p:tgtEl>
                                      </p:cBhvr>
                                    </p:animEffect>
                                  </p:childTnLst>
                                </p:cTn>
                              </p:par>
                            </p:childTnLst>
                          </p:cTn>
                        </p:par>
                        <p:par>
                          <p:cTn id="129" fill="hold">
                            <p:stCondLst>
                              <p:cond delay="15500"/>
                            </p:stCondLst>
                            <p:childTnLst>
                              <p:par>
                                <p:cTn id="130" presetID="10" presetClass="entr" presetSubtype="0" fill="hold" grpId="0" nodeType="afterEffect">
                                  <p:stCondLst>
                                    <p:cond delay="0"/>
                                  </p:stCondLst>
                                  <p:childTnLst>
                                    <p:set>
                                      <p:cBhvr>
                                        <p:cTn id="131" dur="1" fill="hold">
                                          <p:stCondLst>
                                            <p:cond delay="0"/>
                                          </p:stCondLst>
                                        </p:cTn>
                                        <p:tgtEl>
                                          <p:spTgt spid="73"/>
                                        </p:tgtEl>
                                        <p:attrNameLst>
                                          <p:attrName>style.visibility</p:attrName>
                                        </p:attrNameLst>
                                      </p:cBhvr>
                                      <p:to>
                                        <p:strVal val="visible"/>
                                      </p:to>
                                    </p:set>
                                    <p:animEffect transition="in" filter="fade">
                                      <p:cBhvr>
                                        <p:cTn id="132" dur="10"/>
                                        <p:tgtEl>
                                          <p:spTgt spid="73"/>
                                        </p:tgtEl>
                                      </p:cBhvr>
                                    </p:animEffect>
                                  </p:childTnLst>
                                </p:cTn>
                              </p:par>
                            </p:childTnLst>
                          </p:cTn>
                        </p:par>
                        <p:par>
                          <p:cTn id="133" fill="hold">
                            <p:stCondLst>
                              <p:cond delay="16000"/>
                            </p:stCondLst>
                            <p:childTnLst>
                              <p:par>
                                <p:cTn id="134" presetID="10" presetClass="entr" presetSubtype="0" fill="hold" grpId="0" nodeType="afterEffect">
                                  <p:stCondLst>
                                    <p:cond delay="0"/>
                                  </p:stCondLst>
                                  <p:childTnLst>
                                    <p:set>
                                      <p:cBhvr>
                                        <p:cTn id="135" dur="1" fill="hold">
                                          <p:stCondLst>
                                            <p:cond delay="0"/>
                                          </p:stCondLst>
                                        </p:cTn>
                                        <p:tgtEl>
                                          <p:spTgt spid="74"/>
                                        </p:tgtEl>
                                        <p:attrNameLst>
                                          <p:attrName>style.visibility</p:attrName>
                                        </p:attrNameLst>
                                      </p:cBhvr>
                                      <p:to>
                                        <p:strVal val="visible"/>
                                      </p:to>
                                    </p:set>
                                    <p:animEffect transition="in" filter="fade">
                                      <p:cBhvr>
                                        <p:cTn id="136" dur="10"/>
                                        <p:tgtEl>
                                          <p:spTgt spid="74"/>
                                        </p:tgtEl>
                                      </p:cBhvr>
                                    </p:animEffect>
                                  </p:childTnLst>
                                </p:cTn>
                              </p:par>
                            </p:childTnLst>
                          </p:cTn>
                        </p:par>
                        <p:par>
                          <p:cTn id="137" fill="hold">
                            <p:stCondLst>
                              <p:cond delay="16500"/>
                            </p:stCondLst>
                            <p:childTnLst>
                              <p:par>
                                <p:cTn id="138" presetID="10" presetClass="entr" presetSubtype="0" fill="hold" grpId="0" nodeType="afterEffect">
                                  <p:stCondLst>
                                    <p:cond delay="0"/>
                                  </p:stCondLst>
                                  <p:childTnLst>
                                    <p:set>
                                      <p:cBhvr>
                                        <p:cTn id="139" dur="1" fill="hold">
                                          <p:stCondLst>
                                            <p:cond delay="0"/>
                                          </p:stCondLst>
                                        </p:cTn>
                                        <p:tgtEl>
                                          <p:spTgt spid="75"/>
                                        </p:tgtEl>
                                        <p:attrNameLst>
                                          <p:attrName>style.visibility</p:attrName>
                                        </p:attrNameLst>
                                      </p:cBhvr>
                                      <p:to>
                                        <p:strVal val="visible"/>
                                      </p:to>
                                    </p:set>
                                    <p:animEffect transition="in" filter="fade">
                                      <p:cBhvr>
                                        <p:cTn id="140" dur="10"/>
                                        <p:tgtEl>
                                          <p:spTgt spid="75"/>
                                        </p:tgtEl>
                                      </p:cBhvr>
                                    </p:animEffect>
                                  </p:childTnLst>
                                </p:cTn>
                              </p:par>
                            </p:childTnLst>
                          </p:cTn>
                        </p:par>
                        <p:par>
                          <p:cTn id="141" fill="hold">
                            <p:stCondLst>
                              <p:cond delay="17000"/>
                            </p:stCondLst>
                            <p:childTnLst>
                              <p:par>
                                <p:cTn id="142" presetID="10" presetClass="entr" presetSubtype="0" fill="hold" grpId="0" nodeType="afterEffect">
                                  <p:stCondLst>
                                    <p:cond delay="0"/>
                                  </p:stCondLst>
                                  <p:childTnLst>
                                    <p:set>
                                      <p:cBhvr>
                                        <p:cTn id="143" dur="1" fill="hold">
                                          <p:stCondLst>
                                            <p:cond delay="0"/>
                                          </p:stCondLst>
                                        </p:cTn>
                                        <p:tgtEl>
                                          <p:spTgt spid="76"/>
                                        </p:tgtEl>
                                        <p:attrNameLst>
                                          <p:attrName>style.visibility</p:attrName>
                                        </p:attrNameLst>
                                      </p:cBhvr>
                                      <p:to>
                                        <p:strVal val="visible"/>
                                      </p:to>
                                    </p:set>
                                    <p:animEffect transition="in" filter="fade">
                                      <p:cBhvr>
                                        <p:cTn id="144" dur="10"/>
                                        <p:tgtEl>
                                          <p:spTgt spid="76"/>
                                        </p:tgtEl>
                                      </p:cBhvr>
                                    </p:animEffect>
                                  </p:childTnLst>
                                </p:cTn>
                              </p:par>
                            </p:childTnLst>
                          </p:cTn>
                        </p:par>
                        <p:par>
                          <p:cTn id="145" fill="hold">
                            <p:stCondLst>
                              <p:cond delay="17500"/>
                            </p:stCondLst>
                            <p:childTnLst>
                              <p:par>
                                <p:cTn id="146" presetID="10" presetClass="entr" presetSubtype="0" fill="hold" grpId="0" nodeType="afterEffect">
                                  <p:stCondLst>
                                    <p:cond delay="0"/>
                                  </p:stCondLst>
                                  <p:childTnLst>
                                    <p:set>
                                      <p:cBhvr>
                                        <p:cTn id="147" dur="1" fill="hold">
                                          <p:stCondLst>
                                            <p:cond delay="0"/>
                                          </p:stCondLst>
                                        </p:cTn>
                                        <p:tgtEl>
                                          <p:spTgt spid="77"/>
                                        </p:tgtEl>
                                        <p:attrNameLst>
                                          <p:attrName>style.visibility</p:attrName>
                                        </p:attrNameLst>
                                      </p:cBhvr>
                                      <p:to>
                                        <p:strVal val="visible"/>
                                      </p:to>
                                    </p:set>
                                    <p:animEffect transition="in" filter="fade">
                                      <p:cBhvr>
                                        <p:cTn id="148" dur="10"/>
                                        <p:tgtEl>
                                          <p:spTgt spid="77"/>
                                        </p:tgtEl>
                                      </p:cBhvr>
                                    </p:animEffect>
                                  </p:childTnLst>
                                </p:cTn>
                              </p:par>
                            </p:childTnLst>
                          </p:cTn>
                        </p:par>
                        <p:par>
                          <p:cTn id="149" fill="hold">
                            <p:stCondLst>
                              <p:cond delay="18000"/>
                            </p:stCondLst>
                            <p:childTnLst>
                              <p:par>
                                <p:cTn id="150" presetID="10" presetClass="entr" presetSubtype="0" fill="hold" grpId="0" nodeType="afterEffect">
                                  <p:stCondLst>
                                    <p:cond delay="0"/>
                                  </p:stCondLst>
                                  <p:childTnLst>
                                    <p:set>
                                      <p:cBhvr>
                                        <p:cTn id="151" dur="1" fill="hold">
                                          <p:stCondLst>
                                            <p:cond delay="0"/>
                                          </p:stCondLst>
                                        </p:cTn>
                                        <p:tgtEl>
                                          <p:spTgt spid="78"/>
                                        </p:tgtEl>
                                        <p:attrNameLst>
                                          <p:attrName>style.visibility</p:attrName>
                                        </p:attrNameLst>
                                      </p:cBhvr>
                                      <p:to>
                                        <p:strVal val="visible"/>
                                      </p:to>
                                    </p:set>
                                    <p:animEffect transition="in" filter="fade">
                                      <p:cBhvr>
                                        <p:cTn id="152" dur="10"/>
                                        <p:tgtEl>
                                          <p:spTgt spid="78"/>
                                        </p:tgtEl>
                                      </p:cBhvr>
                                    </p:animEffect>
                                  </p:childTnLst>
                                </p:cTn>
                              </p:par>
                            </p:childTnLst>
                          </p:cTn>
                        </p:par>
                        <p:par>
                          <p:cTn id="153" fill="hold">
                            <p:stCondLst>
                              <p:cond delay="18500"/>
                            </p:stCondLst>
                            <p:childTnLst>
                              <p:par>
                                <p:cTn id="154" presetID="10" presetClass="entr" presetSubtype="0" fill="hold" grpId="0" nodeType="afterEffect">
                                  <p:stCondLst>
                                    <p:cond delay="0"/>
                                  </p:stCondLst>
                                  <p:childTnLst>
                                    <p:set>
                                      <p:cBhvr>
                                        <p:cTn id="155" dur="1" fill="hold">
                                          <p:stCondLst>
                                            <p:cond delay="0"/>
                                          </p:stCondLst>
                                        </p:cTn>
                                        <p:tgtEl>
                                          <p:spTgt spid="79"/>
                                        </p:tgtEl>
                                        <p:attrNameLst>
                                          <p:attrName>style.visibility</p:attrName>
                                        </p:attrNameLst>
                                      </p:cBhvr>
                                      <p:to>
                                        <p:strVal val="visible"/>
                                      </p:to>
                                    </p:set>
                                    <p:animEffect transition="in" filter="fade">
                                      <p:cBhvr>
                                        <p:cTn id="156" dur="10"/>
                                        <p:tgtEl>
                                          <p:spTgt spid="79"/>
                                        </p:tgtEl>
                                      </p:cBhvr>
                                    </p:animEffect>
                                  </p:childTnLst>
                                </p:cTn>
                              </p:par>
                            </p:childTnLst>
                          </p:cTn>
                        </p:par>
                        <p:par>
                          <p:cTn id="157" fill="hold">
                            <p:stCondLst>
                              <p:cond delay="19000"/>
                            </p:stCondLst>
                            <p:childTnLst>
                              <p:par>
                                <p:cTn id="158" presetID="10" presetClass="entr" presetSubtype="0" fill="hold" grpId="0" nodeType="afterEffect">
                                  <p:stCondLst>
                                    <p:cond delay="0"/>
                                  </p:stCondLst>
                                  <p:childTnLst>
                                    <p:set>
                                      <p:cBhvr>
                                        <p:cTn id="159" dur="1" fill="hold">
                                          <p:stCondLst>
                                            <p:cond delay="0"/>
                                          </p:stCondLst>
                                        </p:cTn>
                                        <p:tgtEl>
                                          <p:spTgt spid="80"/>
                                        </p:tgtEl>
                                        <p:attrNameLst>
                                          <p:attrName>style.visibility</p:attrName>
                                        </p:attrNameLst>
                                      </p:cBhvr>
                                      <p:to>
                                        <p:strVal val="visible"/>
                                      </p:to>
                                    </p:set>
                                    <p:animEffect transition="in" filter="fade">
                                      <p:cBhvr>
                                        <p:cTn id="160" dur="10"/>
                                        <p:tgtEl>
                                          <p:spTgt spid="80"/>
                                        </p:tgtEl>
                                      </p:cBhvr>
                                    </p:animEffect>
                                  </p:childTnLst>
                                </p:cTn>
                              </p:par>
                            </p:childTnLst>
                          </p:cTn>
                        </p:par>
                        <p:par>
                          <p:cTn id="161" fill="hold">
                            <p:stCondLst>
                              <p:cond delay="19500"/>
                            </p:stCondLst>
                            <p:childTnLst>
                              <p:par>
                                <p:cTn id="162" presetID="10" presetClass="entr" presetSubtype="0" fill="hold" grpId="0" nodeType="afterEffect">
                                  <p:stCondLst>
                                    <p:cond delay="0"/>
                                  </p:stCondLst>
                                  <p:childTnLst>
                                    <p:set>
                                      <p:cBhvr>
                                        <p:cTn id="163" dur="1" fill="hold">
                                          <p:stCondLst>
                                            <p:cond delay="0"/>
                                          </p:stCondLst>
                                        </p:cTn>
                                        <p:tgtEl>
                                          <p:spTgt spid="81"/>
                                        </p:tgtEl>
                                        <p:attrNameLst>
                                          <p:attrName>style.visibility</p:attrName>
                                        </p:attrNameLst>
                                      </p:cBhvr>
                                      <p:to>
                                        <p:strVal val="visible"/>
                                      </p:to>
                                    </p:set>
                                    <p:animEffect transition="in" filter="fade">
                                      <p:cBhvr>
                                        <p:cTn id="164" dur="10"/>
                                        <p:tgtEl>
                                          <p:spTgt spid="81"/>
                                        </p:tgtEl>
                                      </p:cBhvr>
                                    </p:animEffect>
                                  </p:childTnLst>
                                </p:cTn>
                              </p:par>
                            </p:childTnLst>
                          </p:cTn>
                        </p:par>
                        <p:par>
                          <p:cTn id="165" fill="hold">
                            <p:stCondLst>
                              <p:cond delay="20000"/>
                            </p:stCondLst>
                            <p:childTnLst>
                              <p:par>
                                <p:cTn id="166" presetID="10" presetClass="entr" presetSubtype="0" fill="hold" grpId="0" nodeType="afterEffect">
                                  <p:stCondLst>
                                    <p:cond delay="0"/>
                                  </p:stCondLst>
                                  <p:childTnLst>
                                    <p:set>
                                      <p:cBhvr>
                                        <p:cTn id="167" dur="1" fill="hold">
                                          <p:stCondLst>
                                            <p:cond delay="0"/>
                                          </p:stCondLst>
                                        </p:cTn>
                                        <p:tgtEl>
                                          <p:spTgt spid="82"/>
                                        </p:tgtEl>
                                        <p:attrNameLst>
                                          <p:attrName>style.visibility</p:attrName>
                                        </p:attrNameLst>
                                      </p:cBhvr>
                                      <p:to>
                                        <p:strVal val="visible"/>
                                      </p:to>
                                    </p:set>
                                    <p:animEffect transition="in" filter="fade">
                                      <p:cBhvr>
                                        <p:cTn id="168" dur="10"/>
                                        <p:tgtEl>
                                          <p:spTgt spid="82"/>
                                        </p:tgtEl>
                                      </p:cBhvr>
                                    </p:animEffect>
                                  </p:childTnLst>
                                </p:cTn>
                              </p:par>
                            </p:childTnLst>
                          </p:cTn>
                        </p:par>
                        <p:par>
                          <p:cTn id="169" fill="hold">
                            <p:stCondLst>
                              <p:cond delay="20500"/>
                            </p:stCondLst>
                            <p:childTnLst>
                              <p:par>
                                <p:cTn id="170" presetID="10" presetClass="entr" presetSubtype="0" fill="hold" grpId="0" nodeType="afterEffect">
                                  <p:stCondLst>
                                    <p:cond delay="0"/>
                                  </p:stCondLst>
                                  <p:childTnLst>
                                    <p:set>
                                      <p:cBhvr>
                                        <p:cTn id="171" dur="1" fill="hold">
                                          <p:stCondLst>
                                            <p:cond delay="0"/>
                                          </p:stCondLst>
                                        </p:cTn>
                                        <p:tgtEl>
                                          <p:spTgt spid="83"/>
                                        </p:tgtEl>
                                        <p:attrNameLst>
                                          <p:attrName>style.visibility</p:attrName>
                                        </p:attrNameLst>
                                      </p:cBhvr>
                                      <p:to>
                                        <p:strVal val="visible"/>
                                      </p:to>
                                    </p:set>
                                    <p:animEffect transition="in" filter="fade">
                                      <p:cBhvr>
                                        <p:cTn id="172" dur="10"/>
                                        <p:tgtEl>
                                          <p:spTgt spid="83"/>
                                        </p:tgtEl>
                                      </p:cBhvr>
                                    </p:animEffect>
                                  </p:childTnLst>
                                </p:cTn>
                              </p:par>
                            </p:childTnLst>
                          </p:cTn>
                        </p:par>
                        <p:par>
                          <p:cTn id="173" fill="hold">
                            <p:stCondLst>
                              <p:cond delay="21000"/>
                            </p:stCondLst>
                            <p:childTnLst>
                              <p:par>
                                <p:cTn id="174" presetID="10" presetClass="entr" presetSubtype="0" fill="hold" grpId="0" nodeType="afterEffect">
                                  <p:stCondLst>
                                    <p:cond delay="0"/>
                                  </p:stCondLst>
                                  <p:childTnLst>
                                    <p:set>
                                      <p:cBhvr>
                                        <p:cTn id="175" dur="1" fill="hold">
                                          <p:stCondLst>
                                            <p:cond delay="0"/>
                                          </p:stCondLst>
                                        </p:cTn>
                                        <p:tgtEl>
                                          <p:spTgt spid="84"/>
                                        </p:tgtEl>
                                        <p:attrNameLst>
                                          <p:attrName>style.visibility</p:attrName>
                                        </p:attrNameLst>
                                      </p:cBhvr>
                                      <p:to>
                                        <p:strVal val="visible"/>
                                      </p:to>
                                    </p:set>
                                    <p:animEffect transition="in" filter="fade">
                                      <p:cBhvr>
                                        <p:cTn id="176" dur="10"/>
                                        <p:tgtEl>
                                          <p:spTgt spid="84"/>
                                        </p:tgtEl>
                                      </p:cBhvr>
                                    </p:animEffect>
                                  </p:childTnLst>
                                </p:cTn>
                              </p:par>
                            </p:childTnLst>
                          </p:cTn>
                        </p:par>
                        <p:par>
                          <p:cTn id="177" fill="hold">
                            <p:stCondLst>
                              <p:cond delay="21500"/>
                            </p:stCondLst>
                            <p:childTnLst>
                              <p:par>
                                <p:cTn id="178" presetID="10" presetClass="entr" presetSubtype="0" fill="hold" grpId="0" nodeType="afterEffect">
                                  <p:stCondLst>
                                    <p:cond delay="0"/>
                                  </p:stCondLst>
                                  <p:childTnLst>
                                    <p:set>
                                      <p:cBhvr>
                                        <p:cTn id="179" dur="1" fill="hold">
                                          <p:stCondLst>
                                            <p:cond delay="0"/>
                                          </p:stCondLst>
                                        </p:cTn>
                                        <p:tgtEl>
                                          <p:spTgt spid="85"/>
                                        </p:tgtEl>
                                        <p:attrNameLst>
                                          <p:attrName>style.visibility</p:attrName>
                                        </p:attrNameLst>
                                      </p:cBhvr>
                                      <p:to>
                                        <p:strVal val="visible"/>
                                      </p:to>
                                    </p:set>
                                    <p:animEffect transition="in" filter="fade">
                                      <p:cBhvr>
                                        <p:cTn id="180" dur="10"/>
                                        <p:tgtEl>
                                          <p:spTgt spid="85"/>
                                        </p:tgtEl>
                                      </p:cBhvr>
                                    </p:animEffect>
                                  </p:childTnLst>
                                </p:cTn>
                              </p:par>
                            </p:childTnLst>
                          </p:cTn>
                        </p:par>
                        <p:par>
                          <p:cTn id="181" fill="hold">
                            <p:stCondLst>
                              <p:cond delay="22000"/>
                            </p:stCondLst>
                            <p:childTnLst>
                              <p:par>
                                <p:cTn id="182" presetID="10" presetClass="entr" presetSubtype="0" fill="hold" grpId="0" nodeType="afterEffect">
                                  <p:stCondLst>
                                    <p:cond delay="0"/>
                                  </p:stCondLst>
                                  <p:childTnLst>
                                    <p:set>
                                      <p:cBhvr>
                                        <p:cTn id="183" dur="1" fill="hold">
                                          <p:stCondLst>
                                            <p:cond delay="0"/>
                                          </p:stCondLst>
                                        </p:cTn>
                                        <p:tgtEl>
                                          <p:spTgt spid="86"/>
                                        </p:tgtEl>
                                        <p:attrNameLst>
                                          <p:attrName>style.visibility</p:attrName>
                                        </p:attrNameLst>
                                      </p:cBhvr>
                                      <p:to>
                                        <p:strVal val="visible"/>
                                      </p:to>
                                    </p:set>
                                    <p:animEffect transition="in" filter="fade">
                                      <p:cBhvr>
                                        <p:cTn id="184" dur="10"/>
                                        <p:tgtEl>
                                          <p:spTgt spid="86"/>
                                        </p:tgtEl>
                                      </p:cBhvr>
                                    </p:animEffect>
                                  </p:childTnLst>
                                </p:cTn>
                              </p:par>
                            </p:childTnLst>
                          </p:cTn>
                        </p:par>
                        <p:par>
                          <p:cTn id="185" fill="hold">
                            <p:stCondLst>
                              <p:cond delay="22500"/>
                            </p:stCondLst>
                            <p:childTnLst>
                              <p:par>
                                <p:cTn id="186" presetID="10" presetClass="entr" presetSubtype="0" fill="hold" grpId="0" nodeType="afterEffect">
                                  <p:stCondLst>
                                    <p:cond delay="0"/>
                                  </p:stCondLst>
                                  <p:childTnLst>
                                    <p:set>
                                      <p:cBhvr>
                                        <p:cTn id="187" dur="1" fill="hold">
                                          <p:stCondLst>
                                            <p:cond delay="0"/>
                                          </p:stCondLst>
                                        </p:cTn>
                                        <p:tgtEl>
                                          <p:spTgt spid="87"/>
                                        </p:tgtEl>
                                        <p:attrNameLst>
                                          <p:attrName>style.visibility</p:attrName>
                                        </p:attrNameLst>
                                      </p:cBhvr>
                                      <p:to>
                                        <p:strVal val="visible"/>
                                      </p:to>
                                    </p:set>
                                    <p:animEffect transition="in" filter="fade">
                                      <p:cBhvr>
                                        <p:cTn id="188" dur="10"/>
                                        <p:tgtEl>
                                          <p:spTgt spid="87"/>
                                        </p:tgtEl>
                                      </p:cBhvr>
                                    </p:animEffect>
                                  </p:childTnLst>
                                </p:cTn>
                              </p:par>
                            </p:childTnLst>
                          </p:cTn>
                        </p:par>
                        <p:par>
                          <p:cTn id="189" fill="hold">
                            <p:stCondLst>
                              <p:cond delay="23000"/>
                            </p:stCondLst>
                            <p:childTnLst>
                              <p:par>
                                <p:cTn id="190" presetID="10" presetClass="entr" presetSubtype="0" fill="hold" grpId="0" nodeType="afterEffect">
                                  <p:stCondLst>
                                    <p:cond delay="0"/>
                                  </p:stCondLst>
                                  <p:childTnLst>
                                    <p:set>
                                      <p:cBhvr>
                                        <p:cTn id="191" dur="1" fill="hold">
                                          <p:stCondLst>
                                            <p:cond delay="0"/>
                                          </p:stCondLst>
                                        </p:cTn>
                                        <p:tgtEl>
                                          <p:spTgt spid="88"/>
                                        </p:tgtEl>
                                        <p:attrNameLst>
                                          <p:attrName>style.visibility</p:attrName>
                                        </p:attrNameLst>
                                      </p:cBhvr>
                                      <p:to>
                                        <p:strVal val="visible"/>
                                      </p:to>
                                    </p:set>
                                    <p:animEffect transition="in" filter="fade">
                                      <p:cBhvr>
                                        <p:cTn id="192" dur="10"/>
                                        <p:tgtEl>
                                          <p:spTgt spid="88"/>
                                        </p:tgtEl>
                                      </p:cBhvr>
                                    </p:animEffect>
                                  </p:childTnLst>
                                </p:cTn>
                              </p:par>
                            </p:childTnLst>
                          </p:cTn>
                        </p:par>
                        <p:par>
                          <p:cTn id="193" fill="hold">
                            <p:stCondLst>
                              <p:cond delay="23500"/>
                            </p:stCondLst>
                            <p:childTnLst>
                              <p:par>
                                <p:cTn id="194" presetID="10" presetClass="entr" presetSubtype="0" fill="hold" grpId="0" nodeType="afterEffect">
                                  <p:stCondLst>
                                    <p:cond delay="0"/>
                                  </p:stCondLst>
                                  <p:childTnLst>
                                    <p:set>
                                      <p:cBhvr>
                                        <p:cTn id="195" dur="1" fill="hold">
                                          <p:stCondLst>
                                            <p:cond delay="0"/>
                                          </p:stCondLst>
                                        </p:cTn>
                                        <p:tgtEl>
                                          <p:spTgt spid="89"/>
                                        </p:tgtEl>
                                        <p:attrNameLst>
                                          <p:attrName>style.visibility</p:attrName>
                                        </p:attrNameLst>
                                      </p:cBhvr>
                                      <p:to>
                                        <p:strVal val="visible"/>
                                      </p:to>
                                    </p:set>
                                    <p:animEffect transition="in" filter="fade">
                                      <p:cBhvr>
                                        <p:cTn id="196" dur="10"/>
                                        <p:tgtEl>
                                          <p:spTgt spid="89"/>
                                        </p:tgtEl>
                                      </p:cBhvr>
                                    </p:animEffect>
                                  </p:childTnLst>
                                </p:cTn>
                              </p:par>
                            </p:childTnLst>
                          </p:cTn>
                        </p:par>
                        <p:par>
                          <p:cTn id="197" fill="hold">
                            <p:stCondLst>
                              <p:cond delay="24000"/>
                            </p:stCondLst>
                            <p:childTnLst>
                              <p:par>
                                <p:cTn id="198" presetID="10" presetClass="entr" presetSubtype="0" fill="hold" grpId="0" nodeType="afterEffect">
                                  <p:stCondLst>
                                    <p:cond delay="0"/>
                                  </p:stCondLst>
                                  <p:childTnLst>
                                    <p:set>
                                      <p:cBhvr>
                                        <p:cTn id="199" dur="1" fill="hold">
                                          <p:stCondLst>
                                            <p:cond delay="0"/>
                                          </p:stCondLst>
                                        </p:cTn>
                                        <p:tgtEl>
                                          <p:spTgt spid="90"/>
                                        </p:tgtEl>
                                        <p:attrNameLst>
                                          <p:attrName>style.visibility</p:attrName>
                                        </p:attrNameLst>
                                      </p:cBhvr>
                                      <p:to>
                                        <p:strVal val="visible"/>
                                      </p:to>
                                    </p:set>
                                    <p:animEffect transition="in" filter="fade">
                                      <p:cBhvr>
                                        <p:cTn id="200" dur="10"/>
                                        <p:tgtEl>
                                          <p:spTgt spid="90"/>
                                        </p:tgtEl>
                                      </p:cBhvr>
                                    </p:animEffect>
                                  </p:childTnLst>
                                </p:cTn>
                              </p:par>
                            </p:childTnLst>
                          </p:cTn>
                        </p:par>
                        <p:par>
                          <p:cTn id="201" fill="hold">
                            <p:stCondLst>
                              <p:cond delay="24500"/>
                            </p:stCondLst>
                            <p:childTnLst>
                              <p:par>
                                <p:cTn id="202" presetID="10" presetClass="entr" presetSubtype="0" fill="hold" grpId="0" nodeType="afterEffect">
                                  <p:stCondLst>
                                    <p:cond delay="0"/>
                                  </p:stCondLst>
                                  <p:childTnLst>
                                    <p:set>
                                      <p:cBhvr>
                                        <p:cTn id="203" dur="1" fill="hold">
                                          <p:stCondLst>
                                            <p:cond delay="0"/>
                                          </p:stCondLst>
                                        </p:cTn>
                                        <p:tgtEl>
                                          <p:spTgt spid="91"/>
                                        </p:tgtEl>
                                        <p:attrNameLst>
                                          <p:attrName>style.visibility</p:attrName>
                                        </p:attrNameLst>
                                      </p:cBhvr>
                                      <p:to>
                                        <p:strVal val="visible"/>
                                      </p:to>
                                    </p:set>
                                    <p:animEffect transition="in" filter="fade">
                                      <p:cBhvr>
                                        <p:cTn id="204" dur="10"/>
                                        <p:tgtEl>
                                          <p:spTgt spid="91"/>
                                        </p:tgtEl>
                                      </p:cBhvr>
                                    </p:animEffect>
                                  </p:childTnLst>
                                </p:cTn>
                              </p:par>
                            </p:childTnLst>
                          </p:cTn>
                        </p:par>
                        <p:par>
                          <p:cTn id="205" fill="hold">
                            <p:stCondLst>
                              <p:cond delay="25000"/>
                            </p:stCondLst>
                            <p:childTnLst>
                              <p:par>
                                <p:cTn id="206" presetID="10" presetClass="entr" presetSubtype="0" fill="hold" grpId="0" nodeType="afterEffect">
                                  <p:stCondLst>
                                    <p:cond delay="0"/>
                                  </p:stCondLst>
                                  <p:childTnLst>
                                    <p:set>
                                      <p:cBhvr>
                                        <p:cTn id="207" dur="1" fill="hold">
                                          <p:stCondLst>
                                            <p:cond delay="0"/>
                                          </p:stCondLst>
                                        </p:cTn>
                                        <p:tgtEl>
                                          <p:spTgt spid="92"/>
                                        </p:tgtEl>
                                        <p:attrNameLst>
                                          <p:attrName>style.visibility</p:attrName>
                                        </p:attrNameLst>
                                      </p:cBhvr>
                                      <p:to>
                                        <p:strVal val="visible"/>
                                      </p:to>
                                    </p:set>
                                    <p:animEffect transition="in" filter="fade">
                                      <p:cBhvr>
                                        <p:cTn id="208" dur="10"/>
                                        <p:tgtEl>
                                          <p:spTgt spid="92"/>
                                        </p:tgtEl>
                                      </p:cBhvr>
                                    </p:animEffect>
                                  </p:childTnLst>
                                </p:cTn>
                              </p:par>
                              <p:par>
                                <p:cTn id="209" presetID="53" presetClass="entr" presetSubtype="16" fill="hold" grpId="0" nodeType="withEffect">
                                  <p:stCondLst>
                                    <p:cond delay="0"/>
                                  </p:stCondLst>
                                  <p:childTnLst>
                                    <p:set>
                                      <p:cBhvr>
                                        <p:cTn id="210" dur="1" fill="hold">
                                          <p:stCondLst>
                                            <p:cond delay="0"/>
                                          </p:stCondLst>
                                        </p:cTn>
                                        <p:tgtEl>
                                          <p:spTgt spid="93"/>
                                        </p:tgtEl>
                                        <p:attrNameLst>
                                          <p:attrName>style.visibility</p:attrName>
                                        </p:attrNameLst>
                                      </p:cBhvr>
                                      <p:to>
                                        <p:strVal val="visible"/>
                                      </p:to>
                                    </p:set>
                                    <p:anim calcmode="lin" valueType="num">
                                      <p:cBhvr>
                                        <p:cTn id="211" dur="500" fill="hold"/>
                                        <p:tgtEl>
                                          <p:spTgt spid="93"/>
                                        </p:tgtEl>
                                        <p:attrNameLst>
                                          <p:attrName>ppt_w</p:attrName>
                                        </p:attrNameLst>
                                      </p:cBhvr>
                                      <p:tavLst>
                                        <p:tav tm="0">
                                          <p:val>
                                            <p:fltVal val="0"/>
                                          </p:val>
                                        </p:tav>
                                        <p:tav tm="100000">
                                          <p:val>
                                            <p:strVal val="#ppt_w"/>
                                          </p:val>
                                        </p:tav>
                                      </p:tavLst>
                                    </p:anim>
                                    <p:anim calcmode="lin" valueType="num">
                                      <p:cBhvr>
                                        <p:cTn id="212" dur="500" fill="hold"/>
                                        <p:tgtEl>
                                          <p:spTgt spid="93"/>
                                        </p:tgtEl>
                                        <p:attrNameLst>
                                          <p:attrName>ppt_h</p:attrName>
                                        </p:attrNameLst>
                                      </p:cBhvr>
                                      <p:tavLst>
                                        <p:tav tm="0">
                                          <p:val>
                                            <p:fltVal val="0"/>
                                          </p:val>
                                        </p:tav>
                                        <p:tav tm="100000">
                                          <p:val>
                                            <p:strVal val="#ppt_h"/>
                                          </p:val>
                                        </p:tav>
                                      </p:tavLst>
                                    </p:anim>
                                    <p:animEffect transition="in" filter="fade">
                                      <p:cBhvr>
                                        <p:cTn id="213" dur="500"/>
                                        <p:tgtEl>
                                          <p:spTgt spid="93"/>
                                        </p:tgtEl>
                                      </p:cBhvr>
                                    </p:animEffect>
                                  </p:childTnLst>
                                </p:cTn>
                              </p:par>
                            </p:childTnLst>
                          </p:cTn>
                        </p:par>
                        <p:par>
                          <p:cTn id="214" fill="hold">
                            <p:stCondLst>
                              <p:cond delay="25500"/>
                            </p:stCondLst>
                            <p:childTnLst>
                              <p:par>
                                <p:cTn id="215" presetID="10" presetClass="entr" presetSubtype="0" fill="hold" grpId="0" nodeType="afterEffect">
                                  <p:stCondLst>
                                    <p:cond delay="0"/>
                                  </p:stCondLst>
                                  <p:childTnLst>
                                    <p:set>
                                      <p:cBhvr>
                                        <p:cTn id="216" dur="1" fill="hold">
                                          <p:stCondLst>
                                            <p:cond delay="0"/>
                                          </p:stCondLst>
                                        </p:cTn>
                                        <p:tgtEl>
                                          <p:spTgt spid="115"/>
                                        </p:tgtEl>
                                        <p:attrNameLst>
                                          <p:attrName>style.visibility</p:attrName>
                                        </p:attrNameLst>
                                      </p:cBhvr>
                                      <p:to>
                                        <p:strVal val="visible"/>
                                      </p:to>
                                    </p:set>
                                    <p:animEffect transition="in" filter="fade">
                                      <p:cBhvr>
                                        <p:cTn id="217" dur="500"/>
                                        <p:tgtEl>
                                          <p:spTgt spid="115"/>
                                        </p:tgtEl>
                                      </p:cBhvr>
                                    </p:animEffect>
                                  </p:childTnLst>
                                </p:cTn>
                              </p:par>
                              <p:par>
                                <p:cTn id="218" presetID="42" presetClass="entr" presetSubtype="0" fill="hold" nodeType="withEffect">
                                  <p:stCondLst>
                                    <p:cond delay="0"/>
                                  </p:stCondLst>
                                  <p:childTnLst>
                                    <p:set>
                                      <p:cBhvr>
                                        <p:cTn id="219" dur="1" fill="hold">
                                          <p:stCondLst>
                                            <p:cond delay="0"/>
                                          </p:stCondLst>
                                        </p:cTn>
                                        <p:tgtEl>
                                          <p:spTgt spid="118"/>
                                        </p:tgtEl>
                                        <p:attrNameLst>
                                          <p:attrName>style.visibility</p:attrName>
                                        </p:attrNameLst>
                                      </p:cBhvr>
                                      <p:to>
                                        <p:strVal val="visible"/>
                                      </p:to>
                                    </p:set>
                                    <p:animEffect transition="in" filter="fade">
                                      <p:cBhvr>
                                        <p:cTn id="220" dur="750"/>
                                        <p:tgtEl>
                                          <p:spTgt spid="118"/>
                                        </p:tgtEl>
                                      </p:cBhvr>
                                    </p:animEffect>
                                    <p:anim calcmode="lin" valueType="num">
                                      <p:cBhvr>
                                        <p:cTn id="221" dur="750" fill="hold"/>
                                        <p:tgtEl>
                                          <p:spTgt spid="118"/>
                                        </p:tgtEl>
                                        <p:attrNameLst>
                                          <p:attrName>ppt_x</p:attrName>
                                        </p:attrNameLst>
                                      </p:cBhvr>
                                      <p:tavLst>
                                        <p:tav tm="0">
                                          <p:val>
                                            <p:strVal val="#ppt_x"/>
                                          </p:val>
                                        </p:tav>
                                        <p:tav tm="100000">
                                          <p:val>
                                            <p:strVal val="#ppt_x"/>
                                          </p:val>
                                        </p:tav>
                                      </p:tavLst>
                                    </p:anim>
                                    <p:anim calcmode="lin" valueType="num">
                                      <p:cBhvr>
                                        <p:cTn id="222" dur="750" fill="hold"/>
                                        <p:tgtEl>
                                          <p:spTgt spid="118"/>
                                        </p:tgtEl>
                                        <p:attrNameLst>
                                          <p:attrName>ppt_y</p:attrName>
                                        </p:attrNameLst>
                                      </p:cBhvr>
                                      <p:tavLst>
                                        <p:tav tm="0">
                                          <p:val>
                                            <p:strVal val="#ppt_y+.1"/>
                                          </p:val>
                                        </p:tav>
                                        <p:tav tm="100000">
                                          <p:val>
                                            <p:strVal val="#ppt_y"/>
                                          </p:val>
                                        </p:tav>
                                      </p:tavLst>
                                    </p:anim>
                                  </p:childTnLst>
                                </p:cTn>
                              </p:par>
                              <p:par>
                                <p:cTn id="223" presetID="42" presetClass="entr" presetSubtype="0" fill="hold" nodeType="withEffect">
                                  <p:stCondLst>
                                    <p:cond delay="0"/>
                                  </p:stCondLst>
                                  <p:childTnLst>
                                    <p:set>
                                      <p:cBhvr>
                                        <p:cTn id="224" dur="1" fill="hold">
                                          <p:stCondLst>
                                            <p:cond delay="0"/>
                                          </p:stCondLst>
                                        </p:cTn>
                                        <p:tgtEl>
                                          <p:spTgt spid="121"/>
                                        </p:tgtEl>
                                        <p:attrNameLst>
                                          <p:attrName>style.visibility</p:attrName>
                                        </p:attrNameLst>
                                      </p:cBhvr>
                                      <p:to>
                                        <p:strVal val="visible"/>
                                      </p:to>
                                    </p:set>
                                    <p:animEffect transition="in" filter="fade">
                                      <p:cBhvr>
                                        <p:cTn id="225" dur="750"/>
                                        <p:tgtEl>
                                          <p:spTgt spid="121"/>
                                        </p:tgtEl>
                                      </p:cBhvr>
                                    </p:animEffect>
                                    <p:anim calcmode="lin" valueType="num">
                                      <p:cBhvr>
                                        <p:cTn id="226" dur="750" fill="hold"/>
                                        <p:tgtEl>
                                          <p:spTgt spid="121"/>
                                        </p:tgtEl>
                                        <p:attrNameLst>
                                          <p:attrName>ppt_x</p:attrName>
                                        </p:attrNameLst>
                                      </p:cBhvr>
                                      <p:tavLst>
                                        <p:tav tm="0">
                                          <p:val>
                                            <p:strVal val="#ppt_x"/>
                                          </p:val>
                                        </p:tav>
                                        <p:tav tm="100000">
                                          <p:val>
                                            <p:strVal val="#ppt_x"/>
                                          </p:val>
                                        </p:tav>
                                      </p:tavLst>
                                    </p:anim>
                                    <p:anim calcmode="lin" valueType="num">
                                      <p:cBhvr>
                                        <p:cTn id="227" dur="750" fill="hold"/>
                                        <p:tgtEl>
                                          <p:spTgt spid="121"/>
                                        </p:tgtEl>
                                        <p:attrNameLst>
                                          <p:attrName>ppt_y</p:attrName>
                                        </p:attrNameLst>
                                      </p:cBhvr>
                                      <p:tavLst>
                                        <p:tav tm="0">
                                          <p:val>
                                            <p:strVal val="#ppt_y+.1"/>
                                          </p:val>
                                        </p:tav>
                                        <p:tav tm="100000">
                                          <p:val>
                                            <p:strVal val="#ppt_y"/>
                                          </p:val>
                                        </p:tav>
                                      </p:tavLst>
                                    </p:anim>
                                  </p:childTnLst>
                                </p:cTn>
                              </p:par>
                            </p:childTnLst>
                          </p:cTn>
                        </p:par>
                        <p:par>
                          <p:cTn id="228" fill="hold">
                            <p:stCondLst>
                              <p:cond delay="26000"/>
                            </p:stCondLst>
                            <p:childTnLst>
                              <p:par>
                                <p:cTn id="229" presetID="10" presetClass="entr" presetSubtype="0" fill="hold" grpId="0" nodeType="afterEffect">
                                  <p:stCondLst>
                                    <p:cond delay="0"/>
                                  </p:stCondLst>
                                  <p:childTnLst>
                                    <p:set>
                                      <p:cBhvr>
                                        <p:cTn id="230" dur="1" fill="hold">
                                          <p:stCondLst>
                                            <p:cond delay="0"/>
                                          </p:stCondLst>
                                        </p:cTn>
                                        <p:tgtEl>
                                          <p:spTgt spid="116"/>
                                        </p:tgtEl>
                                        <p:attrNameLst>
                                          <p:attrName>style.visibility</p:attrName>
                                        </p:attrNameLst>
                                      </p:cBhvr>
                                      <p:to>
                                        <p:strVal val="visible"/>
                                      </p:to>
                                    </p:set>
                                    <p:animEffect transition="in" filter="fade">
                                      <p:cBhvr>
                                        <p:cTn id="231" dur="500"/>
                                        <p:tgtEl>
                                          <p:spTgt spid="116"/>
                                        </p:tgtEl>
                                      </p:cBhvr>
                                    </p:animEffect>
                                  </p:childTnLst>
                                </p:cTn>
                              </p:par>
                              <p:par>
                                <p:cTn id="232" presetID="12" presetClass="entr" presetSubtype="4" fill="hold" nodeType="withEffect">
                                  <p:stCondLst>
                                    <p:cond delay="0"/>
                                  </p:stCondLst>
                                  <p:childTnLst>
                                    <p:set>
                                      <p:cBhvr>
                                        <p:cTn id="233" dur="1" fill="hold">
                                          <p:stCondLst>
                                            <p:cond delay="0"/>
                                          </p:stCondLst>
                                        </p:cTn>
                                        <p:tgtEl>
                                          <p:spTgt spid="99"/>
                                        </p:tgtEl>
                                        <p:attrNameLst>
                                          <p:attrName>style.visibility</p:attrName>
                                        </p:attrNameLst>
                                      </p:cBhvr>
                                      <p:to>
                                        <p:strVal val="visible"/>
                                      </p:to>
                                    </p:set>
                                    <p:anim calcmode="lin" valueType="num">
                                      <p:cBhvr additive="base">
                                        <p:cTn id="234" dur="500"/>
                                        <p:tgtEl>
                                          <p:spTgt spid="99"/>
                                        </p:tgtEl>
                                        <p:attrNameLst>
                                          <p:attrName>ppt_y</p:attrName>
                                        </p:attrNameLst>
                                      </p:cBhvr>
                                      <p:tavLst>
                                        <p:tav tm="0">
                                          <p:val>
                                            <p:strVal val="#ppt_y+#ppt_h*1.125000"/>
                                          </p:val>
                                        </p:tav>
                                        <p:tav tm="100000">
                                          <p:val>
                                            <p:strVal val="#ppt_y"/>
                                          </p:val>
                                        </p:tav>
                                      </p:tavLst>
                                    </p:anim>
                                    <p:animEffect transition="in" filter="wipe(up)">
                                      <p:cBhvr>
                                        <p:cTn id="235" dur="500"/>
                                        <p:tgtEl>
                                          <p:spTgt spid="99"/>
                                        </p:tgtEl>
                                      </p:cBhvr>
                                    </p:animEffect>
                                  </p:childTnLst>
                                </p:cTn>
                              </p:par>
                            </p:childTnLst>
                          </p:cTn>
                        </p:par>
                        <p:par>
                          <p:cTn id="236" fill="hold">
                            <p:stCondLst>
                              <p:cond delay="26500"/>
                            </p:stCondLst>
                            <p:childTnLst>
                              <p:par>
                                <p:cTn id="237" presetID="10" presetClass="entr" presetSubtype="0" fill="hold" grpId="0" nodeType="afterEffect">
                                  <p:stCondLst>
                                    <p:cond delay="0"/>
                                  </p:stCondLst>
                                  <p:childTnLst>
                                    <p:set>
                                      <p:cBhvr>
                                        <p:cTn id="238" dur="1" fill="hold">
                                          <p:stCondLst>
                                            <p:cond delay="0"/>
                                          </p:stCondLst>
                                        </p:cTn>
                                        <p:tgtEl>
                                          <p:spTgt spid="117"/>
                                        </p:tgtEl>
                                        <p:attrNameLst>
                                          <p:attrName>style.visibility</p:attrName>
                                        </p:attrNameLst>
                                      </p:cBhvr>
                                      <p:to>
                                        <p:strVal val="visible"/>
                                      </p:to>
                                    </p:set>
                                    <p:animEffect transition="in" filter="fade">
                                      <p:cBhvr>
                                        <p:cTn id="239" dur="500"/>
                                        <p:tgtEl>
                                          <p:spTgt spid="117"/>
                                        </p:tgtEl>
                                      </p:cBhvr>
                                    </p:animEffect>
                                  </p:childTnLst>
                                </p:cTn>
                              </p:par>
                              <p:par>
                                <p:cTn id="240" presetID="12" presetClass="entr" presetSubtype="8" fill="hold" nodeType="withEffect">
                                  <p:stCondLst>
                                    <p:cond delay="0"/>
                                  </p:stCondLst>
                                  <p:childTnLst>
                                    <p:set>
                                      <p:cBhvr>
                                        <p:cTn id="241" dur="1" fill="hold">
                                          <p:stCondLst>
                                            <p:cond delay="0"/>
                                          </p:stCondLst>
                                        </p:cTn>
                                        <p:tgtEl>
                                          <p:spTgt spid="104"/>
                                        </p:tgtEl>
                                        <p:attrNameLst>
                                          <p:attrName>style.visibility</p:attrName>
                                        </p:attrNameLst>
                                      </p:cBhvr>
                                      <p:to>
                                        <p:strVal val="visible"/>
                                      </p:to>
                                    </p:set>
                                    <p:anim calcmode="lin" valueType="num">
                                      <p:cBhvr additive="base">
                                        <p:cTn id="242" dur="500"/>
                                        <p:tgtEl>
                                          <p:spTgt spid="104"/>
                                        </p:tgtEl>
                                        <p:attrNameLst>
                                          <p:attrName>ppt_x</p:attrName>
                                        </p:attrNameLst>
                                      </p:cBhvr>
                                      <p:tavLst>
                                        <p:tav tm="0">
                                          <p:val>
                                            <p:strVal val="#ppt_x-#ppt_w*1.125000"/>
                                          </p:val>
                                        </p:tav>
                                        <p:tav tm="100000">
                                          <p:val>
                                            <p:strVal val="#ppt_x"/>
                                          </p:val>
                                        </p:tav>
                                      </p:tavLst>
                                    </p:anim>
                                    <p:animEffect transition="in" filter="wipe(right)">
                                      <p:cBhvr>
                                        <p:cTn id="243" dur="500"/>
                                        <p:tgtEl>
                                          <p:spTgt spid="104"/>
                                        </p:tgtEl>
                                      </p:cBhvr>
                                    </p:animEffect>
                                  </p:childTnLst>
                                </p:cTn>
                              </p:par>
                              <p:par>
                                <p:cTn id="244" presetID="42" presetClass="entr" presetSubtype="0" fill="hold" nodeType="withEffect">
                                  <p:stCondLst>
                                    <p:cond delay="0"/>
                                  </p:stCondLst>
                                  <p:childTnLst>
                                    <p:set>
                                      <p:cBhvr>
                                        <p:cTn id="245" dur="1" fill="hold">
                                          <p:stCondLst>
                                            <p:cond delay="0"/>
                                          </p:stCondLst>
                                        </p:cTn>
                                        <p:tgtEl>
                                          <p:spTgt spid="124"/>
                                        </p:tgtEl>
                                        <p:attrNameLst>
                                          <p:attrName>style.visibility</p:attrName>
                                        </p:attrNameLst>
                                      </p:cBhvr>
                                      <p:to>
                                        <p:strVal val="visible"/>
                                      </p:to>
                                    </p:set>
                                    <p:animEffect transition="in" filter="fade">
                                      <p:cBhvr>
                                        <p:cTn id="246" dur="750"/>
                                        <p:tgtEl>
                                          <p:spTgt spid="124"/>
                                        </p:tgtEl>
                                      </p:cBhvr>
                                    </p:animEffect>
                                    <p:anim calcmode="lin" valueType="num">
                                      <p:cBhvr>
                                        <p:cTn id="247" dur="750" fill="hold"/>
                                        <p:tgtEl>
                                          <p:spTgt spid="124"/>
                                        </p:tgtEl>
                                        <p:attrNameLst>
                                          <p:attrName>ppt_x</p:attrName>
                                        </p:attrNameLst>
                                      </p:cBhvr>
                                      <p:tavLst>
                                        <p:tav tm="0">
                                          <p:val>
                                            <p:strVal val="#ppt_x"/>
                                          </p:val>
                                        </p:tav>
                                        <p:tav tm="100000">
                                          <p:val>
                                            <p:strVal val="#ppt_x"/>
                                          </p:val>
                                        </p:tav>
                                      </p:tavLst>
                                    </p:anim>
                                    <p:anim calcmode="lin" valueType="num">
                                      <p:cBhvr>
                                        <p:cTn id="248" dur="750" fill="hold"/>
                                        <p:tgtEl>
                                          <p:spTgt spid="124"/>
                                        </p:tgtEl>
                                        <p:attrNameLst>
                                          <p:attrName>ppt_y</p:attrName>
                                        </p:attrNameLst>
                                      </p:cBhvr>
                                      <p:tavLst>
                                        <p:tav tm="0">
                                          <p:val>
                                            <p:strVal val="#ppt_y+.1"/>
                                          </p:val>
                                        </p:tav>
                                        <p:tav tm="100000">
                                          <p:val>
                                            <p:strVal val="#ppt_y"/>
                                          </p:val>
                                        </p:tav>
                                      </p:tavLst>
                                    </p:anim>
                                  </p:childTnLst>
                                </p:cTn>
                              </p:par>
                            </p:childTnLst>
                          </p:cTn>
                        </p:par>
                        <p:par>
                          <p:cTn id="249" fill="hold">
                            <p:stCondLst>
                              <p:cond delay="27000"/>
                            </p:stCondLst>
                            <p:childTnLst>
                              <p:par>
                                <p:cTn id="250" presetID="10" presetClass="entr" presetSubtype="0" fill="hold" grpId="0" nodeType="afterEffect">
                                  <p:stCondLst>
                                    <p:cond delay="0"/>
                                  </p:stCondLst>
                                  <p:childTnLst>
                                    <p:set>
                                      <p:cBhvr>
                                        <p:cTn id="251" dur="1" fill="hold">
                                          <p:stCondLst>
                                            <p:cond delay="0"/>
                                          </p:stCondLst>
                                        </p:cTn>
                                        <p:tgtEl>
                                          <p:spTgt spid="114"/>
                                        </p:tgtEl>
                                        <p:attrNameLst>
                                          <p:attrName>style.visibility</p:attrName>
                                        </p:attrNameLst>
                                      </p:cBhvr>
                                      <p:to>
                                        <p:strVal val="visible"/>
                                      </p:to>
                                    </p:set>
                                    <p:animEffect transition="in" filter="fade">
                                      <p:cBhvr>
                                        <p:cTn id="252" dur="500"/>
                                        <p:tgtEl>
                                          <p:spTgt spid="114"/>
                                        </p:tgtEl>
                                      </p:cBhvr>
                                    </p:animEffect>
                                  </p:childTnLst>
                                </p:cTn>
                              </p:par>
                              <p:par>
                                <p:cTn id="253" presetID="12" presetClass="entr" presetSubtype="1" fill="hold" nodeType="withEffect">
                                  <p:stCondLst>
                                    <p:cond delay="0"/>
                                  </p:stCondLst>
                                  <p:childTnLst>
                                    <p:set>
                                      <p:cBhvr>
                                        <p:cTn id="254" dur="1" fill="hold">
                                          <p:stCondLst>
                                            <p:cond delay="0"/>
                                          </p:stCondLst>
                                        </p:cTn>
                                        <p:tgtEl>
                                          <p:spTgt spid="109"/>
                                        </p:tgtEl>
                                        <p:attrNameLst>
                                          <p:attrName>style.visibility</p:attrName>
                                        </p:attrNameLst>
                                      </p:cBhvr>
                                      <p:to>
                                        <p:strVal val="visible"/>
                                      </p:to>
                                    </p:set>
                                    <p:anim calcmode="lin" valueType="num">
                                      <p:cBhvr additive="base">
                                        <p:cTn id="255" dur="500"/>
                                        <p:tgtEl>
                                          <p:spTgt spid="109"/>
                                        </p:tgtEl>
                                        <p:attrNameLst>
                                          <p:attrName>ppt_y</p:attrName>
                                        </p:attrNameLst>
                                      </p:cBhvr>
                                      <p:tavLst>
                                        <p:tav tm="0">
                                          <p:val>
                                            <p:strVal val="#ppt_y-#ppt_h*1.125000"/>
                                          </p:val>
                                        </p:tav>
                                        <p:tav tm="100000">
                                          <p:val>
                                            <p:strVal val="#ppt_y"/>
                                          </p:val>
                                        </p:tav>
                                      </p:tavLst>
                                    </p:anim>
                                    <p:animEffect transition="in" filter="wipe(down)">
                                      <p:cBhvr>
                                        <p:cTn id="256" dur="500"/>
                                        <p:tgtEl>
                                          <p:spTgt spid="109"/>
                                        </p:tgtEl>
                                      </p:cBhvr>
                                    </p:animEffect>
                                  </p:childTnLst>
                                </p:cTn>
                              </p:par>
                              <p:par>
                                <p:cTn id="257" presetID="42" presetClass="entr" presetSubtype="0" fill="hold" nodeType="withEffect">
                                  <p:stCondLst>
                                    <p:cond delay="0"/>
                                  </p:stCondLst>
                                  <p:childTnLst>
                                    <p:set>
                                      <p:cBhvr>
                                        <p:cTn id="258" dur="1" fill="hold">
                                          <p:stCondLst>
                                            <p:cond delay="0"/>
                                          </p:stCondLst>
                                        </p:cTn>
                                        <p:tgtEl>
                                          <p:spTgt spid="127"/>
                                        </p:tgtEl>
                                        <p:attrNameLst>
                                          <p:attrName>style.visibility</p:attrName>
                                        </p:attrNameLst>
                                      </p:cBhvr>
                                      <p:to>
                                        <p:strVal val="visible"/>
                                      </p:to>
                                    </p:set>
                                    <p:animEffect transition="in" filter="fade">
                                      <p:cBhvr>
                                        <p:cTn id="259" dur="750"/>
                                        <p:tgtEl>
                                          <p:spTgt spid="127"/>
                                        </p:tgtEl>
                                      </p:cBhvr>
                                    </p:animEffect>
                                    <p:anim calcmode="lin" valueType="num">
                                      <p:cBhvr>
                                        <p:cTn id="260" dur="750" fill="hold"/>
                                        <p:tgtEl>
                                          <p:spTgt spid="127"/>
                                        </p:tgtEl>
                                        <p:attrNameLst>
                                          <p:attrName>ppt_x</p:attrName>
                                        </p:attrNameLst>
                                      </p:cBhvr>
                                      <p:tavLst>
                                        <p:tav tm="0">
                                          <p:val>
                                            <p:strVal val="#ppt_x"/>
                                          </p:val>
                                        </p:tav>
                                        <p:tav tm="100000">
                                          <p:val>
                                            <p:strVal val="#ppt_x"/>
                                          </p:val>
                                        </p:tav>
                                      </p:tavLst>
                                    </p:anim>
                                    <p:anim calcmode="lin" valueType="num">
                                      <p:cBhvr>
                                        <p:cTn id="261" dur="750" fill="hold"/>
                                        <p:tgtEl>
                                          <p:spTgt spid="127"/>
                                        </p:tgtEl>
                                        <p:attrNameLst>
                                          <p:attrName>ppt_y</p:attrName>
                                        </p:attrNameLst>
                                      </p:cBhvr>
                                      <p:tavLst>
                                        <p:tav tm="0">
                                          <p:val>
                                            <p:strVal val="#ppt_y+.1"/>
                                          </p:val>
                                        </p:tav>
                                        <p:tav tm="100000">
                                          <p:val>
                                            <p:strVal val="#ppt_y"/>
                                          </p:val>
                                        </p:tav>
                                      </p:tavLst>
                                    </p:anim>
                                  </p:childTnLst>
                                </p:cTn>
                              </p:par>
                              <p:par>
                                <p:cTn id="262" presetID="12" presetClass="entr" presetSubtype="2" fill="hold" nodeType="withEffect">
                                  <p:stCondLst>
                                    <p:cond delay="0"/>
                                  </p:stCondLst>
                                  <p:childTnLst>
                                    <p:set>
                                      <p:cBhvr>
                                        <p:cTn id="263" dur="1" fill="hold">
                                          <p:stCondLst>
                                            <p:cond delay="0"/>
                                          </p:stCondLst>
                                        </p:cTn>
                                        <p:tgtEl>
                                          <p:spTgt spid="94"/>
                                        </p:tgtEl>
                                        <p:attrNameLst>
                                          <p:attrName>style.visibility</p:attrName>
                                        </p:attrNameLst>
                                      </p:cBhvr>
                                      <p:to>
                                        <p:strVal val="visible"/>
                                      </p:to>
                                    </p:set>
                                    <p:anim calcmode="lin" valueType="num">
                                      <p:cBhvr additive="base">
                                        <p:cTn id="264" dur="500"/>
                                        <p:tgtEl>
                                          <p:spTgt spid="94"/>
                                        </p:tgtEl>
                                        <p:attrNameLst>
                                          <p:attrName>ppt_x</p:attrName>
                                        </p:attrNameLst>
                                      </p:cBhvr>
                                      <p:tavLst>
                                        <p:tav tm="0">
                                          <p:val>
                                            <p:strVal val="#ppt_x+#ppt_w*1.125000"/>
                                          </p:val>
                                        </p:tav>
                                        <p:tav tm="100000">
                                          <p:val>
                                            <p:strVal val="#ppt_x"/>
                                          </p:val>
                                        </p:tav>
                                      </p:tavLst>
                                    </p:anim>
                                    <p:animEffect transition="in" filter="wipe(left)">
                                      <p:cBhvr>
                                        <p:cTn id="265" dur="500"/>
                                        <p:tgtEl>
                                          <p:spTgt spid="94"/>
                                        </p:tgtEl>
                                      </p:cBhvr>
                                    </p:animEffect>
                                  </p:childTnLst>
                                </p:cTn>
                              </p:par>
                            </p:childTnLst>
                          </p:cTn>
                        </p:par>
                      </p:childTnLst>
                    </p:cTn>
                  </p:par>
                  <p:par>
                    <p:cTn id="266" fill="hold">
                      <p:stCondLst>
                        <p:cond delay="indefinite"/>
                      </p:stCondLst>
                      <p:childTnLst>
                        <p:par>
                          <p:cTn id="267" fill="hold">
                            <p:stCondLst>
                              <p:cond delay="0"/>
                            </p:stCondLst>
                            <p:childTnLst>
                              <p:par>
                                <p:cTn id="268" presetID="20" presetClass="entr" presetSubtype="0" fill="hold" grpId="0" nodeType="clickEffect">
                                  <p:stCondLst>
                                    <p:cond delay="0"/>
                                  </p:stCondLst>
                                  <p:childTnLst>
                                    <p:set>
                                      <p:cBhvr>
                                        <p:cTn id="269" dur="1" fill="hold">
                                          <p:stCondLst>
                                            <p:cond delay="0"/>
                                          </p:stCondLst>
                                        </p:cTn>
                                        <p:tgtEl>
                                          <p:spTgt spid="8"/>
                                        </p:tgtEl>
                                        <p:attrNameLst>
                                          <p:attrName>style.visibility</p:attrName>
                                        </p:attrNameLst>
                                      </p:cBhvr>
                                      <p:to>
                                        <p:strVal val="visible"/>
                                      </p:to>
                                    </p:set>
                                    <p:animEffect transition="in" filter="wedge">
                                      <p:cBhvr>
                                        <p:cTn id="270" dur="2000"/>
                                        <p:tgtEl>
                                          <p:spTgt spid="8"/>
                                        </p:tgtEl>
                                      </p:cBhvr>
                                    </p:animEffect>
                                  </p:childTnLst>
                                </p:cTn>
                              </p:par>
                            </p:childTnLst>
                          </p:cTn>
                        </p:par>
                      </p:childTnLst>
                    </p:cTn>
                  </p:par>
                  <p:par>
                    <p:cTn id="271" fill="hold">
                      <p:stCondLst>
                        <p:cond delay="indefinite"/>
                      </p:stCondLst>
                      <p:childTnLst>
                        <p:par>
                          <p:cTn id="272" fill="hold">
                            <p:stCondLst>
                              <p:cond delay="0"/>
                            </p:stCondLst>
                            <p:childTnLst>
                              <p:par>
                                <p:cTn id="273" presetID="2" presetClass="entr" presetSubtype="4" fill="hold" grpId="0" nodeType="clickEffect">
                                  <p:stCondLst>
                                    <p:cond delay="0"/>
                                  </p:stCondLst>
                                  <p:childTnLst>
                                    <p:set>
                                      <p:cBhvr>
                                        <p:cTn id="274" dur="1" fill="hold">
                                          <p:stCondLst>
                                            <p:cond delay="0"/>
                                          </p:stCondLst>
                                        </p:cTn>
                                        <p:tgtEl>
                                          <p:spTgt spid="9"/>
                                        </p:tgtEl>
                                        <p:attrNameLst>
                                          <p:attrName>style.visibility</p:attrName>
                                        </p:attrNameLst>
                                      </p:cBhvr>
                                      <p:to>
                                        <p:strVal val="visible"/>
                                      </p:to>
                                    </p:set>
                                    <p:anim calcmode="lin" valueType="num">
                                      <p:cBhvr additive="base">
                                        <p:cTn id="275" dur="500" fill="hold"/>
                                        <p:tgtEl>
                                          <p:spTgt spid="9"/>
                                        </p:tgtEl>
                                        <p:attrNameLst>
                                          <p:attrName>ppt_x</p:attrName>
                                        </p:attrNameLst>
                                      </p:cBhvr>
                                      <p:tavLst>
                                        <p:tav tm="0">
                                          <p:val>
                                            <p:strVal val="#ppt_x"/>
                                          </p:val>
                                        </p:tav>
                                        <p:tav tm="100000">
                                          <p:val>
                                            <p:strVal val="#ppt_x"/>
                                          </p:val>
                                        </p:tav>
                                      </p:tavLst>
                                    </p:anim>
                                    <p:anim calcmode="lin" valueType="num">
                                      <p:cBhvr additive="base">
                                        <p:cTn id="27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P spid="43" grpId="0" bldLvl="0" animBg="1"/>
      <p:bldP spid="44" grpId="0" bldLvl="0" animBg="1"/>
      <p:bldP spid="45" grpId="0" bldLvl="0" animBg="1"/>
      <p:bldP spid="46" grpId="0" bldLvl="0" animBg="1"/>
      <p:bldP spid="47" grpId="0" bldLvl="0" animBg="1"/>
      <p:bldP spid="48" grpId="0" bldLvl="0" animBg="1"/>
      <p:bldP spid="49" grpId="0" bldLvl="0" animBg="1"/>
      <p:bldP spid="50" grpId="0" bldLvl="0" animBg="1"/>
      <p:bldP spid="51" grpId="0" bldLvl="0" animBg="1"/>
      <p:bldP spid="52" grpId="0" bldLvl="0" animBg="1"/>
      <p:bldP spid="53" grpId="0" bldLvl="0" animBg="1"/>
      <p:bldP spid="54" grpId="0" bldLvl="0" animBg="1"/>
      <p:bldP spid="55" grpId="0" bldLvl="0" animBg="1"/>
      <p:bldP spid="56" grpId="0" bldLvl="0" animBg="1"/>
      <p:bldP spid="57" grpId="0" bldLvl="0" animBg="1"/>
      <p:bldP spid="58" grpId="0" bldLvl="0" animBg="1"/>
      <p:bldP spid="59" grpId="0" bldLvl="0" animBg="1"/>
      <p:bldP spid="60" grpId="0" bldLvl="0" animBg="1"/>
      <p:bldP spid="61" grpId="0" bldLvl="0" animBg="1"/>
      <p:bldP spid="62" grpId="0" bldLvl="0" animBg="1"/>
      <p:bldP spid="63" grpId="0" bldLvl="0" animBg="1"/>
      <p:bldP spid="64" grpId="0" bldLvl="0" animBg="1"/>
      <p:bldP spid="65" grpId="0" bldLvl="0" animBg="1"/>
      <p:bldP spid="66" grpId="0" bldLvl="0" animBg="1"/>
      <p:bldP spid="67" grpId="0" bldLvl="0" animBg="1"/>
      <p:bldP spid="68" grpId="0" bldLvl="0" animBg="1"/>
      <p:bldP spid="69" grpId="0" bldLvl="0" animBg="1"/>
      <p:bldP spid="70" grpId="0" bldLvl="0" animBg="1"/>
      <p:bldP spid="71" grpId="0" bldLvl="0" animBg="1"/>
      <p:bldP spid="72" grpId="0" bldLvl="0" animBg="1"/>
      <p:bldP spid="73" grpId="0" bldLvl="0" animBg="1"/>
      <p:bldP spid="74" grpId="0" bldLvl="0" animBg="1"/>
      <p:bldP spid="75" grpId="0" bldLvl="0" animBg="1"/>
      <p:bldP spid="76" grpId="0" bldLvl="0" animBg="1"/>
      <p:bldP spid="77" grpId="0" bldLvl="0" animBg="1"/>
      <p:bldP spid="78" grpId="0" bldLvl="0" animBg="1"/>
      <p:bldP spid="79" grpId="0" bldLvl="0" animBg="1"/>
      <p:bldP spid="80" grpId="0" bldLvl="0" animBg="1"/>
      <p:bldP spid="81" grpId="0" bldLvl="0" animBg="1"/>
      <p:bldP spid="82" grpId="0" bldLvl="0" animBg="1"/>
      <p:bldP spid="83" grpId="0" bldLvl="0" animBg="1"/>
      <p:bldP spid="84" grpId="0" bldLvl="0" animBg="1"/>
      <p:bldP spid="85" grpId="0" bldLvl="0" animBg="1"/>
      <p:bldP spid="86" grpId="0" bldLvl="0" animBg="1"/>
      <p:bldP spid="87" grpId="0" bldLvl="0" animBg="1"/>
      <p:bldP spid="88" grpId="0" bldLvl="0" animBg="1"/>
      <p:bldP spid="89" grpId="0" bldLvl="0" animBg="1"/>
      <p:bldP spid="90" grpId="0" bldLvl="0" animBg="1"/>
      <p:bldP spid="91" grpId="0" bldLvl="0" animBg="1"/>
      <p:bldP spid="92" grpId="0" bldLvl="0" animBg="1"/>
      <p:bldP spid="93" grpId="0"/>
      <p:bldP spid="114" grpId="0" bldLvl="0" animBg="1"/>
      <p:bldP spid="115" grpId="0" bldLvl="0" animBg="1"/>
      <p:bldP spid="116" grpId="0" bldLvl="0" animBg="1"/>
      <p:bldP spid="117" grpId="0" bldLvl="0" animBg="1"/>
      <p:bldP spid="8" grpId="0" animBg="1"/>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文本框 144"/>
          <p:cNvSpPr txBox="1"/>
          <p:nvPr/>
        </p:nvSpPr>
        <p:spPr>
          <a:xfrm>
            <a:off x="3892405" y="186776"/>
            <a:ext cx="4356801" cy="553085"/>
          </a:xfrm>
          <a:prstGeom prst="rect">
            <a:avLst/>
          </a:prstGeom>
          <a:noFill/>
        </p:spPr>
        <p:txBody>
          <a:bodyPr wrap="square" rtlCol="0">
            <a:spAutoFit/>
          </a:bodyPr>
          <a:lstStyle/>
          <a:p>
            <a:pPr algn="ctr"/>
            <a:r>
              <a:rPr lang="zh-CN" altLang="en-US" sz="3000" dirty="0">
                <a:solidFill>
                  <a:prstClr val="white"/>
                </a:solidFill>
                <a:latin typeface="微软雅黑" panose="020B0503020204020204" pitchFamily="34" charset="-122"/>
                <a:ea typeface="微软雅黑" panose="020B0503020204020204" pitchFamily="34" charset="-122"/>
              </a:rPr>
              <a:t>主要技术创新点及亮点</a:t>
            </a:r>
            <a:endParaRPr lang="zh-CN" altLang="en-US" sz="3000" dirty="0">
              <a:solidFill>
                <a:prstClr val="white"/>
              </a:solidFill>
              <a:latin typeface="微软雅黑" panose="020B0503020204020204" pitchFamily="34" charset="-122"/>
              <a:ea typeface="微软雅黑" panose="020B0503020204020204" pitchFamily="34" charset="-122"/>
            </a:endParaRPr>
          </a:p>
        </p:txBody>
      </p:sp>
      <p:sp>
        <p:nvSpPr>
          <p:cNvPr id="43" name="Rectangle 13"/>
          <p:cNvSpPr>
            <a:spLocks noChangeArrowheads="1"/>
          </p:cNvSpPr>
          <p:nvPr/>
        </p:nvSpPr>
        <p:spPr bwMode="auto">
          <a:xfrm>
            <a:off x="6090425" y="1907636"/>
            <a:ext cx="25160" cy="3636000"/>
          </a:xfrm>
          <a:prstGeom prst="rect">
            <a:avLst/>
          </a:prstGeom>
          <a:solidFill>
            <a:schemeClr val="bg1">
              <a:alpha val="40000"/>
            </a:schemeClr>
          </a:solidFill>
          <a:ln>
            <a:noFill/>
          </a:ln>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grpSp>
        <p:nvGrpSpPr>
          <p:cNvPr id="67" name="组合 66"/>
          <p:cNvGrpSpPr/>
          <p:nvPr/>
        </p:nvGrpSpPr>
        <p:grpSpPr>
          <a:xfrm>
            <a:off x="8511601" y="2585128"/>
            <a:ext cx="2610516" cy="1304486"/>
            <a:chOff x="8511601" y="2882308"/>
            <a:chExt cx="2610516" cy="1304486"/>
          </a:xfrm>
        </p:grpSpPr>
        <p:sp>
          <p:nvSpPr>
            <p:cNvPr id="68" name="矩形 67"/>
            <p:cNvSpPr/>
            <p:nvPr/>
          </p:nvSpPr>
          <p:spPr>
            <a:xfrm>
              <a:off x="8511601" y="2882308"/>
              <a:ext cx="2603929" cy="491490"/>
            </a:xfrm>
            <a:prstGeom prst="rect">
              <a:avLst/>
            </a:prstGeom>
            <a:noFill/>
          </p:spPr>
          <p:txBody>
            <a:bodyPr wrap="square">
              <a:spAutoFit/>
            </a:bodyPr>
            <a:lstStyle/>
            <a:p>
              <a:pPr>
                <a:lnSpc>
                  <a:spcPct val="130000"/>
                </a:lnSpc>
              </a:pPr>
              <a:r>
                <a:rPr lang="en-US" altLang="zh-CN" sz="2000" b="1">
                  <a:solidFill>
                    <a:schemeClr val="bg1"/>
                  </a:solidFill>
                  <a:latin typeface="Arial" panose="020B0604020202020204"/>
                  <a:ea typeface="微软雅黑" panose="020B0503020204020204" pitchFamily="34" charset="-122"/>
                </a:rPr>
                <a:t>IOT</a:t>
              </a:r>
              <a:r>
                <a:rPr lang="zh-CN" altLang="en-US" sz="2000" b="1">
                  <a:solidFill>
                    <a:schemeClr val="bg1"/>
                  </a:solidFill>
                  <a:latin typeface="Arial" panose="020B0604020202020204"/>
                  <a:ea typeface="微软雅黑" panose="020B0503020204020204" pitchFamily="34" charset="-122"/>
                </a:rPr>
                <a:t>工业互联网平台</a:t>
              </a:r>
              <a:endParaRPr lang="zh-CN" altLang="en-US" sz="2000" b="1">
                <a:solidFill>
                  <a:schemeClr val="bg1"/>
                </a:solidFill>
                <a:latin typeface="Arial" panose="020B0604020202020204"/>
                <a:ea typeface="微软雅黑" panose="020B0503020204020204" pitchFamily="34" charset="-122"/>
              </a:endParaRPr>
            </a:p>
          </p:txBody>
        </p:sp>
        <p:sp>
          <p:nvSpPr>
            <p:cNvPr id="69" name="矩形 68"/>
            <p:cNvSpPr/>
            <p:nvPr/>
          </p:nvSpPr>
          <p:spPr>
            <a:xfrm>
              <a:off x="8511601" y="3257154"/>
              <a:ext cx="2610516" cy="929640"/>
            </a:xfrm>
            <a:prstGeom prst="rect">
              <a:avLst/>
            </a:prstGeom>
          </p:spPr>
          <p:txBody>
            <a:bodyPr wrap="square">
              <a:spAutoFit/>
            </a:bodyPr>
            <a:lstStyle/>
            <a:p>
              <a:pPr>
                <a:lnSpc>
                  <a:spcPct val="130000"/>
                </a:lnSpc>
              </a:pPr>
              <a:r>
                <a:rPr lang="zh-CN" altLang="en-US" sz="1400" dirty="0">
                  <a:solidFill>
                    <a:schemeClr val="bg1">
                      <a:alpha val="80000"/>
                    </a:schemeClr>
                  </a:solidFill>
                  <a:latin typeface="微软雅黑" panose="020B0503020204020204" pitchFamily="34" charset="-122"/>
                  <a:ea typeface="微软雅黑" panose="020B0503020204020204" pitchFamily="34" charset="-122"/>
                </a:rPr>
                <a:t>基于</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MQTT</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协议的工业互联网平台，提供千万级设备接入能力，标准</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API</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及</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SDK</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轻松对接。</a:t>
              </a:r>
              <a:endParaRPr lang="zh-CN" altLang="en-US" sz="1400" dirty="0">
                <a:solidFill>
                  <a:schemeClr val="bg1">
                    <a:alpha val="80000"/>
                  </a:schemeClr>
                </a:solidFill>
                <a:latin typeface="微软雅黑" panose="020B0503020204020204" pitchFamily="34" charset="-122"/>
                <a:ea typeface="微软雅黑" panose="020B0503020204020204" pitchFamily="34" charset="-122"/>
              </a:endParaRPr>
            </a:p>
          </p:txBody>
        </p:sp>
      </p:grpSp>
      <p:grpSp>
        <p:nvGrpSpPr>
          <p:cNvPr id="70" name="组合 69"/>
          <p:cNvGrpSpPr/>
          <p:nvPr/>
        </p:nvGrpSpPr>
        <p:grpSpPr>
          <a:xfrm>
            <a:off x="870080" y="1443566"/>
            <a:ext cx="2902585" cy="1584325"/>
            <a:chOff x="870080" y="1740746"/>
            <a:chExt cx="2902585" cy="1584325"/>
          </a:xfrm>
        </p:grpSpPr>
        <p:sp>
          <p:nvSpPr>
            <p:cNvPr id="71" name="矩形 70"/>
            <p:cNvSpPr/>
            <p:nvPr/>
          </p:nvSpPr>
          <p:spPr>
            <a:xfrm>
              <a:off x="1168530" y="1740746"/>
              <a:ext cx="2603929" cy="491490"/>
            </a:xfrm>
            <a:prstGeom prst="rect">
              <a:avLst/>
            </a:prstGeom>
            <a:noFill/>
          </p:spPr>
          <p:txBody>
            <a:bodyPr wrap="square">
              <a:spAutoFit/>
            </a:bodyPr>
            <a:lstStyle/>
            <a:p>
              <a:pPr algn="r">
                <a:lnSpc>
                  <a:spcPct val="130000"/>
                </a:lnSpc>
              </a:pPr>
              <a:r>
                <a:rPr lang="en-US" altLang="zh-CN" sz="2000" b="1">
                  <a:solidFill>
                    <a:schemeClr val="bg1"/>
                  </a:solidFill>
                  <a:latin typeface="Arial" panose="020B0604020202020204"/>
                  <a:ea typeface="微软雅黑" panose="020B0503020204020204" pitchFamily="34" charset="-122"/>
                </a:rPr>
                <a:t>NBIOT/4G/5G</a:t>
              </a:r>
              <a:r>
                <a:rPr lang="zh-CN" altLang="en-US" sz="2000" b="1">
                  <a:solidFill>
                    <a:schemeClr val="bg1"/>
                  </a:solidFill>
                  <a:latin typeface="Arial" panose="020B0604020202020204"/>
                  <a:ea typeface="微软雅黑" panose="020B0503020204020204" pitchFamily="34" charset="-122"/>
                </a:rPr>
                <a:t>网关</a:t>
              </a:r>
              <a:endParaRPr lang="zh-CN" altLang="en-US" sz="2000" b="1">
                <a:solidFill>
                  <a:schemeClr val="bg1"/>
                </a:solidFill>
                <a:latin typeface="Arial" panose="020B0604020202020204"/>
                <a:ea typeface="微软雅黑" panose="020B0503020204020204" pitchFamily="34" charset="-122"/>
              </a:endParaRPr>
            </a:p>
          </p:txBody>
        </p:sp>
        <p:sp>
          <p:nvSpPr>
            <p:cNvPr id="72" name="矩形 71"/>
            <p:cNvSpPr/>
            <p:nvPr/>
          </p:nvSpPr>
          <p:spPr>
            <a:xfrm>
              <a:off x="870080" y="2115396"/>
              <a:ext cx="2902585" cy="1209675"/>
            </a:xfrm>
            <a:prstGeom prst="rect">
              <a:avLst/>
            </a:prstGeom>
          </p:spPr>
          <p:txBody>
            <a:bodyPr wrap="square">
              <a:spAutoFit/>
            </a:bodyPr>
            <a:lstStyle/>
            <a:p>
              <a:pPr algn="l">
                <a:lnSpc>
                  <a:spcPct val="130000"/>
                </a:lnSpc>
              </a:pPr>
              <a:r>
                <a:rPr lang="zh-CN" altLang="en-US" sz="1400" dirty="0">
                  <a:solidFill>
                    <a:schemeClr val="bg1">
                      <a:alpha val="80000"/>
                    </a:schemeClr>
                  </a:solidFill>
                  <a:latin typeface="微软雅黑" panose="020B0503020204020204" pitchFamily="34" charset="-122"/>
                  <a:ea typeface="微软雅黑" panose="020B0503020204020204" pitchFamily="34" charset="-122"/>
                </a:rPr>
                <a:t>网关集成</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MODBUS-RTU,DLT645</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等设备连接协议，</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MQTT,COAP</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等网络协议，让设备数据轻松上传</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IOT</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平台。</a:t>
              </a:r>
              <a:endParaRPr lang="zh-CN" altLang="en-US" sz="1400" dirty="0">
                <a:solidFill>
                  <a:schemeClr val="bg1">
                    <a:alpha val="80000"/>
                  </a:schemeClr>
                </a:solidFill>
                <a:latin typeface="微软雅黑" panose="020B0503020204020204" pitchFamily="34" charset="-122"/>
                <a:ea typeface="微软雅黑" panose="020B0503020204020204" pitchFamily="34" charset="-122"/>
              </a:endParaRPr>
            </a:p>
          </p:txBody>
        </p:sp>
      </p:grpSp>
      <p:grpSp>
        <p:nvGrpSpPr>
          <p:cNvPr id="73" name="组合 72"/>
          <p:cNvGrpSpPr/>
          <p:nvPr/>
        </p:nvGrpSpPr>
        <p:grpSpPr>
          <a:xfrm>
            <a:off x="1155830" y="3784562"/>
            <a:ext cx="2603929" cy="1304486"/>
            <a:chOff x="1155830" y="4081742"/>
            <a:chExt cx="2603929" cy="1304486"/>
          </a:xfrm>
        </p:grpSpPr>
        <p:sp>
          <p:nvSpPr>
            <p:cNvPr id="74" name="矩形 73"/>
            <p:cNvSpPr/>
            <p:nvPr/>
          </p:nvSpPr>
          <p:spPr>
            <a:xfrm>
              <a:off x="1155830" y="4081742"/>
              <a:ext cx="2603929" cy="491490"/>
            </a:xfrm>
            <a:prstGeom prst="rect">
              <a:avLst/>
            </a:prstGeom>
            <a:noFill/>
          </p:spPr>
          <p:txBody>
            <a:bodyPr wrap="square">
              <a:spAutoFit/>
            </a:bodyPr>
            <a:lstStyle/>
            <a:p>
              <a:pPr algn="r">
                <a:lnSpc>
                  <a:spcPct val="130000"/>
                </a:lnSpc>
              </a:pPr>
              <a:r>
                <a:rPr lang="zh-CN" altLang="en-US" sz="2000" b="1">
                  <a:solidFill>
                    <a:schemeClr val="bg1"/>
                  </a:solidFill>
                  <a:latin typeface="Arial" panose="020B0604020202020204"/>
                  <a:ea typeface="微软雅黑" panose="020B0503020204020204" pitchFamily="34" charset="-122"/>
                </a:rPr>
                <a:t>轻应用平台</a:t>
              </a:r>
              <a:endParaRPr lang="zh-CN" altLang="en-US" sz="2000" b="1">
                <a:solidFill>
                  <a:schemeClr val="bg1"/>
                </a:solidFill>
                <a:latin typeface="Arial" panose="020B0604020202020204"/>
                <a:ea typeface="微软雅黑" panose="020B0503020204020204" pitchFamily="34" charset="-122"/>
              </a:endParaRPr>
            </a:p>
          </p:txBody>
        </p:sp>
        <p:sp>
          <p:nvSpPr>
            <p:cNvPr id="75" name="矩形 74"/>
            <p:cNvSpPr/>
            <p:nvPr/>
          </p:nvSpPr>
          <p:spPr>
            <a:xfrm>
              <a:off x="1254799" y="4456588"/>
              <a:ext cx="2504960" cy="929640"/>
            </a:xfrm>
            <a:prstGeom prst="rect">
              <a:avLst/>
            </a:prstGeom>
          </p:spPr>
          <p:txBody>
            <a:bodyPr wrap="square">
              <a:spAutoFit/>
            </a:bodyPr>
            <a:lstStyle/>
            <a:p>
              <a:pPr algn="l">
                <a:lnSpc>
                  <a:spcPct val="130000"/>
                </a:lnSpc>
              </a:pPr>
              <a:r>
                <a:rPr lang="zh-CN" altLang="en-US" sz="1400" dirty="0">
                  <a:solidFill>
                    <a:schemeClr val="bg1">
                      <a:alpha val="80000"/>
                    </a:schemeClr>
                  </a:solidFill>
                  <a:latin typeface="微软雅黑" panose="020B0503020204020204" pitchFamily="34" charset="-122"/>
                  <a:ea typeface="微软雅黑" panose="020B0503020204020204" pitchFamily="34" charset="-122"/>
                </a:rPr>
                <a:t>定制化的轻应用平台，满足企业工业</a:t>
              </a:r>
              <a:r>
                <a:rPr lang="en-US" altLang="zh-CN" sz="1400" dirty="0">
                  <a:solidFill>
                    <a:schemeClr val="bg1">
                      <a:alpha val="80000"/>
                    </a:schemeClr>
                  </a:solidFill>
                  <a:latin typeface="微软雅黑" panose="020B0503020204020204" pitchFamily="34" charset="-122"/>
                  <a:ea typeface="微软雅黑" panose="020B0503020204020204" pitchFamily="34" charset="-122"/>
                </a:rPr>
                <a:t>4.0</a:t>
              </a:r>
              <a:r>
                <a:rPr lang="zh-CN" altLang="en-US" sz="1400" dirty="0">
                  <a:solidFill>
                    <a:schemeClr val="bg1">
                      <a:alpha val="80000"/>
                    </a:schemeClr>
                  </a:solidFill>
                  <a:latin typeface="微软雅黑" panose="020B0503020204020204" pitchFamily="34" charset="-122"/>
                  <a:ea typeface="微软雅黑" panose="020B0503020204020204" pitchFamily="34" charset="-122"/>
                </a:rPr>
                <a:t>升级及快速升级智能工厂</a:t>
              </a:r>
              <a:endParaRPr lang="zh-CN" altLang="en-US" sz="1400" dirty="0">
                <a:solidFill>
                  <a:schemeClr val="bg1">
                    <a:alpha val="80000"/>
                  </a:schemeClr>
                </a:solidFill>
                <a:latin typeface="微软雅黑" panose="020B0503020204020204" pitchFamily="34" charset="-122"/>
                <a:ea typeface="微软雅黑" panose="020B0503020204020204" pitchFamily="34" charset="-122"/>
              </a:endParaRPr>
            </a:p>
          </p:txBody>
        </p:sp>
      </p:grpSp>
      <p:grpSp>
        <p:nvGrpSpPr>
          <p:cNvPr id="76" name="组合 75"/>
          <p:cNvGrpSpPr/>
          <p:nvPr/>
        </p:nvGrpSpPr>
        <p:grpSpPr>
          <a:xfrm>
            <a:off x="8524301" y="4961472"/>
            <a:ext cx="2610516" cy="1304486"/>
            <a:chOff x="8524301" y="5258652"/>
            <a:chExt cx="2610516" cy="1304486"/>
          </a:xfrm>
        </p:grpSpPr>
        <p:sp>
          <p:nvSpPr>
            <p:cNvPr id="77" name="矩形 76"/>
            <p:cNvSpPr/>
            <p:nvPr/>
          </p:nvSpPr>
          <p:spPr>
            <a:xfrm>
              <a:off x="8524301" y="5258652"/>
              <a:ext cx="2603929" cy="491490"/>
            </a:xfrm>
            <a:prstGeom prst="rect">
              <a:avLst/>
            </a:prstGeom>
            <a:noFill/>
          </p:spPr>
          <p:txBody>
            <a:bodyPr wrap="square">
              <a:spAutoFit/>
            </a:bodyPr>
            <a:lstStyle/>
            <a:p>
              <a:pPr>
                <a:lnSpc>
                  <a:spcPct val="130000"/>
                </a:lnSpc>
              </a:pPr>
              <a:r>
                <a:rPr lang="zh-CN" altLang="en-US" sz="2000" b="1">
                  <a:solidFill>
                    <a:schemeClr val="bg1"/>
                  </a:solidFill>
                  <a:latin typeface="Arial" panose="020B0604020202020204"/>
                  <a:ea typeface="微软雅黑" panose="020B0503020204020204" pitchFamily="34" charset="-122"/>
                </a:rPr>
                <a:t>特色服务</a:t>
              </a:r>
              <a:endParaRPr lang="zh-CN" altLang="en-US" sz="2000" b="1">
                <a:solidFill>
                  <a:schemeClr val="bg1"/>
                </a:solidFill>
                <a:latin typeface="Arial" panose="020B0604020202020204"/>
                <a:ea typeface="微软雅黑" panose="020B0503020204020204" pitchFamily="34" charset="-122"/>
              </a:endParaRPr>
            </a:p>
          </p:txBody>
        </p:sp>
        <p:sp>
          <p:nvSpPr>
            <p:cNvPr id="78" name="矩形 77"/>
            <p:cNvSpPr/>
            <p:nvPr/>
          </p:nvSpPr>
          <p:spPr>
            <a:xfrm>
              <a:off x="8524301" y="5633498"/>
              <a:ext cx="2610516" cy="929640"/>
            </a:xfrm>
            <a:prstGeom prst="rect">
              <a:avLst/>
            </a:prstGeom>
          </p:spPr>
          <p:txBody>
            <a:bodyPr wrap="square">
              <a:spAutoFit/>
            </a:bodyPr>
            <a:lstStyle/>
            <a:p>
              <a:pPr>
                <a:lnSpc>
                  <a:spcPct val="130000"/>
                </a:lnSpc>
              </a:pPr>
              <a:r>
                <a:rPr lang="zh-CN" altLang="en-US" sz="1400" dirty="0">
                  <a:solidFill>
                    <a:schemeClr val="bg1">
                      <a:alpha val="80000"/>
                    </a:schemeClr>
                  </a:solidFill>
                  <a:latin typeface="微软雅黑" panose="020B0503020204020204" pitchFamily="34" charset="-122"/>
                  <a:ea typeface="微软雅黑" panose="020B0503020204020204" pitchFamily="34" charset="-122"/>
                </a:rPr>
                <a:t>针对不同行业提供专业化，个性化的应用服务，智能仓储、柔性排程，透明生产</a:t>
              </a:r>
              <a:endParaRPr lang="zh-CN" altLang="en-US" sz="1400" dirty="0">
                <a:solidFill>
                  <a:schemeClr val="bg1">
                    <a:alpha val="80000"/>
                  </a:schemeClr>
                </a:solidFill>
                <a:latin typeface="微软雅黑" panose="020B0503020204020204" pitchFamily="34" charset="-122"/>
                <a:ea typeface="微软雅黑" panose="020B0503020204020204" pitchFamily="34" charset="-122"/>
              </a:endParaRPr>
            </a:p>
          </p:txBody>
        </p:sp>
      </p:grpSp>
      <p:sp>
        <p:nvSpPr>
          <p:cNvPr id="79" name="椭圆 78"/>
          <p:cNvSpPr/>
          <p:nvPr/>
        </p:nvSpPr>
        <p:spPr>
          <a:xfrm flipH="1">
            <a:off x="5933041" y="1753288"/>
            <a:ext cx="360000" cy="360000"/>
          </a:xfrm>
          <a:prstGeom prst="ellipse">
            <a:avLst/>
          </a:prstGeom>
          <a:gradFill flip="none" rotWithShape="1">
            <a:gsLst>
              <a:gs pos="0">
                <a:schemeClr val="bg1"/>
              </a:gs>
              <a:gs pos="60000">
                <a:srgbClr val="FBFDFE">
                  <a:alpha val="20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80" name="椭圆 79"/>
          <p:cNvSpPr/>
          <p:nvPr/>
        </p:nvSpPr>
        <p:spPr>
          <a:xfrm flipH="1">
            <a:off x="5933041" y="2921213"/>
            <a:ext cx="360000" cy="360000"/>
          </a:xfrm>
          <a:prstGeom prst="ellipse">
            <a:avLst/>
          </a:prstGeom>
          <a:gradFill flip="none" rotWithShape="1">
            <a:gsLst>
              <a:gs pos="0">
                <a:schemeClr val="bg1"/>
              </a:gs>
              <a:gs pos="60000">
                <a:srgbClr val="FBFDFE">
                  <a:alpha val="20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81" name="椭圆 80"/>
          <p:cNvSpPr/>
          <p:nvPr/>
        </p:nvSpPr>
        <p:spPr>
          <a:xfrm flipH="1">
            <a:off x="5933041" y="4114935"/>
            <a:ext cx="360000" cy="360000"/>
          </a:xfrm>
          <a:prstGeom prst="ellipse">
            <a:avLst/>
          </a:prstGeom>
          <a:gradFill flip="none" rotWithShape="1">
            <a:gsLst>
              <a:gs pos="0">
                <a:schemeClr val="bg1"/>
              </a:gs>
              <a:gs pos="60000">
                <a:srgbClr val="FBFDFE">
                  <a:alpha val="20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sp>
        <p:nvSpPr>
          <p:cNvPr id="82" name="椭圆 81"/>
          <p:cNvSpPr/>
          <p:nvPr/>
        </p:nvSpPr>
        <p:spPr>
          <a:xfrm flipH="1">
            <a:off x="5933041" y="5307550"/>
            <a:ext cx="360000" cy="360000"/>
          </a:xfrm>
          <a:prstGeom prst="ellipse">
            <a:avLst/>
          </a:prstGeom>
          <a:gradFill flip="none" rotWithShape="1">
            <a:gsLst>
              <a:gs pos="0">
                <a:schemeClr val="bg1"/>
              </a:gs>
              <a:gs pos="60000">
                <a:srgbClr val="FBFDFE">
                  <a:alpha val="20000"/>
                </a:srgbClr>
              </a:gs>
              <a:gs pos="100000">
                <a:schemeClr val="bg1">
                  <a:alpha val="0"/>
                </a:schemeClr>
              </a:gs>
            </a:gsLst>
            <a:path path="shape">
              <a:fillToRect l="50000" t="50000" r="50000" b="50000"/>
            </a:path>
            <a:tileRect/>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anose="020B0503020204020204" pitchFamily="34" charset="-122"/>
            </a:endParaRPr>
          </a:p>
        </p:txBody>
      </p:sp>
      <p:grpSp>
        <p:nvGrpSpPr>
          <p:cNvPr id="83" name="组合 82"/>
          <p:cNvGrpSpPr/>
          <p:nvPr/>
        </p:nvGrpSpPr>
        <p:grpSpPr>
          <a:xfrm>
            <a:off x="3868463" y="1488685"/>
            <a:ext cx="2087303" cy="914607"/>
            <a:chOff x="3868463" y="1785865"/>
            <a:chExt cx="2087303" cy="914607"/>
          </a:xfrm>
        </p:grpSpPr>
        <p:sp>
          <p:nvSpPr>
            <p:cNvPr id="84" name="Freeform 11"/>
            <p:cNvSpPr/>
            <p:nvPr/>
          </p:nvSpPr>
          <p:spPr bwMode="auto">
            <a:xfrm>
              <a:off x="3868463" y="1785865"/>
              <a:ext cx="2087303" cy="914607"/>
            </a:xfrm>
            <a:custGeom>
              <a:avLst/>
              <a:gdLst>
                <a:gd name="T0" fmla="*/ 1133 w 1133"/>
                <a:gd name="T1" fmla="*/ 217 h 497"/>
                <a:gd name="T2" fmla="*/ 860 w 1133"/>
                <a:gd name="T3" fmla="*/ 0 h 497"/>
                <a:gd name="T4" fmla="*/ 0 w 1133"/>
                <a:gd name="T5" fmla="*/ 0 h 497"/>
                <a:gd name="T6" fmla="*/ 0 w 1133"/>
                <a:gd name="T7" fmla="*/ 215 h 497"/>
                <a:gd name="T8" fmla="*/ 33 w 1133"/>
                <a:gd name="T9" fmla="*/ 246 h 497"/>
                <a:gd name="T10" fmla="*/ 0 w 1133"/>
                <a:gd name="T11" fmla="*/ 270 h 497"/>
                <a:gd name="T12" fmla="*/ 0 w 1133"/>
                <a:gd name="T13" fmla="*/ 497 h 497"/>
                <a:gd name="T14" fmla="*/ 850 w 1133"/>
                <a:gd name="T15" fmla="*/ 497 h 497"/>
                <a:gd name="T16" fmla="*/ 1121 w 1133"/>
                <a:gd name="T17" fmla="*/ 286 h 497"/>
                <a:gd name="T18" fmla="*/ 1133 w 1133"/>
                <a:gd name="T19" fmla="*/ 225 h 497"/>
                <a:gd name="T20" fmla="*/ 1133 w 1133"/>
                <a:gd name="T21" fmla="*/ 217 h 497"/>
                <a:gd name="connsiteX0" fmla="*/ 10000 w 10001"/>
                <a:gd name="connsiteY0" fmla="*/ 4366 h 10000"/>
                <a:gd name="connsiteX1" fmla="*/ 7590 w 10001"/>
                <a:gd name="connsiteY1" fmla="*/ 0 h 10000"/>
                <a:gd name="connsiteX2" fmla="*/ 0 w 10001"/>
                <a:gd name="connsiteY2" fmla="*/ 0 h 10000"/>
                <a:gd name="connsiteX3" fmla="*/ 0 w 10001"/>
                <a:gd name="connsiteY3" fmla="*/ 4326 h 10000"/>
                <a:gd name="connsiteX4" fmla="*/ 291 w 10001"/>
                <a:gd name="connsiteY4" fmla="*/ 4950 h 10000"/>
                <a:gd name="connsiteX5" fmla="*/ 0 w 10001"/>
                <a:gd name="connsiteY5" fmla="*/ 5433 h 10000"/>
                <a:gd name="connsiteX6" fmla="*/ 0 w 10001"/>
                <a:gd name="connsiteY6" fmla="*/ 10000 h 10000"/>
                <a:gd name="connsiteX7" fmla="*/ 7502 w 10001"/>
                <a:gd name="connsiteY7" fmla="*/ 10000 h 10000"/>
                <a:gd name="connsiteX8" fmla="*/ 10001 w 10001"/>
                <a:gd name="connsiteY8" fmla="*/ 5602 h 10000"/>
                <a:gd name="connsiteX9" fmla="*/ 10000 w 10001"/>
                <a:gd name="connsiteY9" fmla="*/ 4527 h 10000"/>
                <a:gd name="connsiteX10" fmla="*/ 10000 w 10001"/>
                <a:gd name="connsiteY10" fmla="*/ 4366 h 10000"/>
                <a:gd name="connsiteX0-1" fmla="*/ 10000 w 10307"/>
                <a:gd name="connsiteY0-2" fmla="*/ 4366 h 10000"/>
                <a:gd name="connsiteX1-3" fmla="*/ 7590 w 10307"/>
                <a:gd name="connsiteY1-4" fmla="*/ 0 h 10000"/>
                <a:gd name="connsiteX2-5" fmla="*/ 0 w 10307"/>
                <a:gd name="connsiteY2-6" fmla="*/ 0 h 10000"/>
                <a:gd name="connsiteX3-7" fmla="*/ 0 w 10307"/>
                <a:gd name="connsiteY3-8" fmla="*/ 4326 h 10000"/>
                <a:gd name="connsiteX4-9" fmla="*/ 291 w 10307"/>
                <a:gd name="connsiteY4-10" fmla="*/ 4950 h 10000"/>
                <a:gd name="connsiteX5-11" fmla="*/ 0 w 10307"/>
                <a:gd name="connsiteY5-12" fmla="*/ 5433 h 10000"/>
                <a:gd name="connsiteX6-13" fmla="*/ 0 w 10307"/>
                <a:gd name="connsiteY6-14" fmla="*/ 10000 h 10000"/>
                <a:gd name="connsiteX7-15" fmla="*/ 7502 w 10307"/>
                <a:gd name="connsiteY7-16" fmla="*/ 10000 h 10000"/>
                <a:gd name="connsiteX8-17" fmla="*/ 10001 w 10307"/>
                <a:gd name="connsiteY8-18" fmla="*/ 5602 h 10000"/>
                <a:gd name="connsiteX9-19" fmla="*/ 10000 w 10307"/>
                <a:gd name="connsiteY9-20" fmla="*/ 4366 h 10000"/>
                <a:gd name="connsiteX0-21" fmla="*/ 10000 w 10001"/>
                <a:gd name="connsiteY0-22" fmla="*/ 4366 h 10000"/>
                <a:gd name="connsiteX1-23" fmla="*/ 7590 w 10001"/>
                <a:gd name="connsiteY1-24" fmla="*/ 0 h 10000"/>
                <a:gd name="connsiteX2-25" fmla="*/ 0 w 10001"/>
                <a:gd name="connsiteY2-26" fmla="*/ 0 h 10000"/>
                <a:gd name="connsiteX3-27" fmla="*/ 0 w 10001"/>
                <a:gd name="connsiteY3-28" fmla="*/ 4326 h 10000"/>
                <a:gd name="connsiteX4-29" fmla="*/ 291 w 10001"/>
                <a:gd name="connsiteY4-30" fmla="*/ 4950 h 10000"/>
                <a:gd name="connsiteX5-31" fmla="*/ 0 w 10001"/>
                <a:gd name="connsiteY5-32" fmla="*/ 5433 h 10000"/>
                <a:gd name="connsiteX6-33" fmla="*/ 0 w 10001"/>
                <a:gd name="connsiteY6-34" fmla="*/ 10000 h 10000"/>
                <a:gd name="connsiteX7-35" fmla="*/ 7502 w 10001"/>
                <a:gd name="connsiteY7-36" fmla="*/ 10000 h 10000"/>
                <a:gd name="connsiteX8-37" fmla="*/ 10001 w 10001"/>
                <a:gd name="connsiteY8-38" fmla="*/ 5602 h 10000"/>
                <a:gd name="connsiteX9-39" fmla="*/ 10000 w 10001"/>
                <a:gd name="connsiteY9-40" fmla="*/ 4366 h 10000"/>
                <a:gd name="connsiteX0-41" fmla="*/ 10010 w 10010"/>
                <a:gd name="connsiteY0-42" fmla="*/ 4709 h 10000"/>
                <a:gd name="connsiteX1-43" fmla="*/ 7590 w 10010"/>
                <a:gd name="connsiteY1-44" fmla="*/ 0 h 10000"/>
                <a:gd name="connsiteX2-45" fmla="*/ 0 w 10010"/>
                <a:gd name="connsiteY2-46" fmla="*/ 0 h 10000"/>
                <a:gd name="connsiteX3-47" fmla="*/ 0 w 10010"/>
                <a:gd name="connsiteY3-48" fmla="*/ 4326 h 10000"/>
                <a:gd name="connsiteX4-49" fmla="*/ 291 w 10010"/>
                <a:gd name="connsiteY4-50" fmla="*/ 4950 h 10000"/>
                <a:gd name="connsiteX5-51" fmla="*/ 0 w 10010"/>
                <a:gd name="connsiteY5-52" fmla="*/ 5433 h 10000"/>
                <a:gd name="connsiteX6-53" fmla="*/ 0 w 10010"/>
                <a:gd name="connsiteY6-54" fmla="*/ 10000 h 10000"/>
                <a:gd name="connsiteX7-55" fmla="*/ 7502 w 10010"/>
                <a:gd name="connsiteY7-56" fmla="*/ 10000 h 10000"/>
                <a:gd name="connsiteX8-57" fmla="*/ 10001 w 10010"/>
                <a:gd name="connsiteY8-58" fmla="*/ 5602 h 10000"/>
                <a:gd name="connsiteX9-59" fmla="*/ 10010 w 10010"/>
                <a:gd name="connsiteY9-60" fmla="*/ 4709 h 10000"/>
                <a:gd name="connsiteX0-61" fmla="*/ 10010 w 10011"/>
                <a:gd name="connsiteY0-62" fmla="*/ 4709 h 10000"/>
                <a:gd name="connsiteX1-63" fmla="*/ 7590 w 10011"/>
                <a:gd name="connsiteY1-64" fmla="*/ 0 h 10000"/>
                <a:gd name="connsiteX2-65" fmla="*/ 0 w 10011"/>
                <a:gd name="connsiteY2-66" fmla="*/ 0 h 10000"/>
                <a:gd name="connsiteX3-67" fmla="*/ 0 w 10011"/>
                <a:gd name="connsiteY3-68" fmla="*/ 4326 h 10000"/>
                <a:gd name="connsiteX4-69" fmla="*/ 291 w 10011"/>
                <a:gd name="connsiteY4-70" fmla="*/ 4950 h 10000"/>
                <a:gd name="connsiteX5-71" fmla="*/ 0 w 10011"/>
                <a:gd name="connsiteY5-72" fmla="*/ 5433 h 10000"/>
                <a:gd name="connsiteX6-73" fmla="*/ 0 w 10011"/>
                <a:gd name="connsiteY6-74" fmla="*/ 10000 h 10000"/>
                <a:gd name="connsiteX7-75" fmla="*/ 7502 w 10011"/>
                <a:gd name="connsiteY7-76" fmla="*/ 10000 h 10000"/>
                <a:gd name="connsiteX8-77" fmla="*/ 10011 w 10011"/>
                <a:gd name="connsiteY8-78" fmla="*/ 5442 h 10000"/>
                <a:gd name="connsiteX9-79" fmla="*/ 10010 w 10011"/>
                <a:gd name="connsiteY9-80" fmla="*/ 4709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0011" h="10000">
                  <a:moveTo>
                    <a:pt x="10010" y="4709"/>
                  </a:moveTo>
                  <a:lnTo>
                    <a:pt x="7590" y="0"/>
                  </a:lnTo>
                  <a:lnTo>
                    <a:pt x="0" y="0"/>
                  </a:lnTo>
                  <a:lnTo>
                    <a:pt x="0" y="4326"/>
                  </a:lnTo>
                  <a:lnTo>
                    <a:pt x="291" y="4950"/>
                  </a:lnTo>
                  <a:lnTo>
                    <a:pt x="0" y="5433"/>
                  </a:lnTo>
                  <a:lnTo>
                    <a:pt x="0" y="10000"/>
                  </a:lnTo>
                  <a:lnTo>
                    <a:pt x="7502" y="10000"/>
                  </a:lnTo>
                  <a:lnTo>
                    <a:pt x="10011" y="5442"/>
                  </a:lnTo>
                  <a:cubicBezTo>
                    <a:pt x="10011" y="5030"/>
                    <a:pt x="10010" y="5121"/>
                    <a:pt x="10010" y="4709"/>
                  </a:cubicBezTo>
                  <a:close/>
                </a:path>
              </a:pathLst>
            </a:custGeom>
            <a:solidFill>
              <a:schemeClr val="bg1">
                <a:alpha val="20000"/>
              </a:schemeClr>
            </a:solidFill>
            <a:ln>
              <a:noFill/>
            </a:ln>
            <a:effec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grpSp>
          <p:nvGrpSpPr>
            <p:cNvPr id="85" name="组合 84"/>
            <p:cNvGrpSpPr/>
            <p:nvPr/>
          </p:nvGrpSpPr>
          <p:grpSpPr>
            <a:xfrm>
              <a:off x="4777842" y="1882571"/>
              <a:ext cx="755751" cy="751554"/>
              <a:chOff x="4268788" y="1928813"/>
              <a:chExt cx="571500" cy="568326"/>
            </a:xfrm>
            <a:solidFill>
              <a:schemeClr val="bg1">
                <a:alpha val="80000"/>
              </a:schemeClr>
            </a:solidFill>
          </p:grpSpPr>
          <p:sp>
            <p:nvSpPr>
              <p:cNvPr id="88" name="Freeform 35"/>
              <p:cNvSpPr/>
              <p:nvPr/>
            </p:nvSpPr>
            <p:spPr bwMode="auto">
              <a:xfrm>
                <a:off x="4554538" y="1928813"/>
                <a:ext cx="19050" cy="23813"/>
              </a:xfrm>
              <a:custGeom>
                <a:avLst/>
                <a:gdLst>
                  <a:gd name="T0" fmla="*/ 5 w 5"/>
                  <a:gd name="T1" fmla="*/ 6 h 6"/>
                  <a:gd name="T2" fmla="*/ 5 w 5"/>
                  <a:gd name="T3" fmla="*/ 0 h 6"/>
                  <a:gd name="T4" fmla="*/ 0 w 5"/>
                  <a:gd name="T5" fmla="*/ 0 h 6"/>
                  <a:gd name="T6" fmla="*/ 0 w 5"/>
                  <a:gd name="T7" fmla="*/ 6 h 6"/>
                  <a:gd name="T8" fmla="*/ 5 w 5"/>
                  <a:gd name="T9" fmla="*/ 6 h 6"/>
                </a:gdLst>
                <a:ahLst/>
                <a:cxnLst>
                  <a:cxn ang="0">
                    <a:pos x="T0" y="T1"/>
                  </a:cxn>
                  <a:cxn ang="0">
                    <a:pos x="T2" y="T3"/>
                  </a:cxn>
                  <a:cxn ang="0">
                    <a:pos x="T4" y="T5"/>
                  </a:cxn>
                  <a:cxn ang="0">
                    <a:pos x="T6" y="T7"/>
                  </a:cxn>
                  <a:cxn ang="0">
                    <a:pos x="T8" y="T9"/>
                  </a:cxn>
                </a:cxnLst>
                <a:rect l="0" t="0" r="r" b="b"/>
                <a:pathLst>
                  <a:path w="5" h="6">
                    <a:moveTo>
                      <a:pt x="5" y="6"/>
                    </a:moveTo>
                    <a:cubicBezTo>
                      <a:pt x="5" y="0"/>
                      <a:pt x="5" y="0"/>
                      <a:pt x="5" y="0"/>
                    </a:cubicBezTo>
                    <a:cubicBezTo>
                      <a:pt x="3" y="0"/>
                      <a:pt x="2" y="0"/>
                      <a:pt x="0" y="0"/>
                    </a:cubicBezTo>
                    <a:cubicBezTo>
                      <a:pt x="0" y="6"/>
                      <a:pt x="0" y="6"/>
                      <a:pt x="0" y="6"/>
                    </a:cubicBezTo>
                    <a:cubicBezTo>
                      <a:pt x="2" y="6"/>
                      <a:pt x="3" y="6"/>
                      <a:pt x="5"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89" name="Freeform 36"/>
              <p:cNvSpPr/>
              <p:nvPr/>
            </p:nvSpPr>
            <p:spPr bwMode="auto">
              <a:xfrm>
                <a:off x="4603750" y="1933576"/>
                <a:ext cx="22225" cy="25400"/>
              </a:xfrm>
              <a:custGeom>
                <a:avLst/>
                <a:gdLst>
                  <a:gd name="T0" fmla="*/ 1 w 6"/>
                  <a:gd name="T1" fmla="*/ 0 h 7"/>
                  <a:gd name="T2" fmla="*/ 0 w 6"/>
                  <a:gd name="T3" fmla="*/ 6 h 7"/>
                  <a:gd name="T4" fmla="*/ 4 w 6"/>
                  <a:gd name="T5" fmla="*/ 7 h 7"/>
                  <a:gd name="T6" fmla="*/ 6 w 6"/>
                  <a:gd name="T7" fmla="*/ 1 h 7"/>
                  <a:gd name="T8" fmla="*/ 1 w 6"/>
                  <a:gd name="T9" fmla="*/ 0 h 7"/>
                </a:gdLst>
                <a:ahLst/>
                <a:cxnLst>
                  <a:cxn ang="0">
                    <a:pos x="T0" y="T1"/>
                  </a:cxn>
                  <a:cxn ang="0">
                    <a:pos x="T2" y="T3"/>
                  </a:cxn>
                  <a:cxn ang="0">
                    <a:pos x="T4" y="T5"/>
                  </a:cxn>
                  <a:cxn ang="0">
                    <a:pos x="T6" y="T7"/>
                  </a:cxn>
                  <a:cxn ang="0">
                    <a:pos x="T8" y="T9"/>
                  </a:cxn>
                </a:cxnLst>
                <a:rect l="0" t="0" r="r" b="b"/>
                <a:pathLst>
                  <a:path w="6" h="7">
                    <a:moveTo>
                      <a:pt x="1" y="0"/>
                    </a:moveTo>
                    <a:cubicBezTo>
                      <a:pt x="0" y="6"/>
                      <a:pt x="0" y="6"/>
                      <a:pt x="0" y="6"/>
                    </a:cubicBezTo>
                    <a:cubicBezTo>
                      <a:pt x="1" y="6"/>
                      <a:pt x="3" y="7"/>
                      <a:pt x="4" y="7"/>
                    </a:cubicBezTo>
                    <a:cubicBezTo>
                      <a:pt x="6" y="1"/>
                      <a:pt x="6" y="1"/>
                      <a:pt x="6" y="1"/>
                    </a:cubicBezTo>
                    <a:cubicBezTo>
                      <a:pt x="4" y="1"/>
                      <a:pt x="3"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0" name="Freeform 37"/>
              <p:cNvSpPr/>
              <p:nvPr/>
            </p:nvSpPr>
            <p:spPr bwMode="auto">
              <a:xfrm>
                <a:off x="4648200" y="1947863"/>
                <a:ext cx="26988" cy="26988"/>
              </a:xfrm>
              <a:custGeom>
                <a:avLst/>
                <a:gdLst>
                  <a:gd name="T0" fmla="*/ 3 w 7"/>
                  <a:gd name="T1" fmla="*/ 0 h 7"/>
                  <a:gd name="T2" fmla="*/ 0 w 7"/>
                  <a:gd name="T3" fmla="*/ 6 h 7"/>
                  <a:gd name="T4" fmla="*/ 4 w 7"/>
                  <a:gd name="T5" fmla="*/ 7 h 7"/>
                  <a:gd name="T6" fmla="*/ 7 w 7"/>
                  <a:gd name="T7" fmla="*/ 2 h 7"/>
                  <a:gd name="T8" fmla="*/ 3 w 7"/>
                  <a:gd name="T9" fmla="*/ 0 h 7"/>
                </a:gdLst>
                <a:ahLst/>
                <a:cxnLst>
                  <a:cxn ang="0">
                    <a:pos x="T0" y="T1"/>
                  </a:cxn>
                  <a:cxn ang="0">
                    <a:pos x="T2" y="T3"/>
                  </a:cxn>
                  <a:cxn ang="0">
                    <a:pos x="T4" y="T5"/>
                  </a:cxn>
                  <a:cxn ang="0">
                    <a:pos x="T6" y="T7"/>
                  </a:cxn>
                  <a:cxn ang="0">
                    <a:pos x="T8" y="T9"/>
                  </a:cxn>
                </a:cxnLst>
                <a:rect l="0" t="0" r="r" b="b"/>
                <a:pathLst>
                  <a:path w="7" h="7">
                    <a:moveTo>
                      <a:pt x="3" y="0"/>
                    </a:moveTo>
                    <a:cubicBezTo>
                      <a:pt x="0" y="6"/>
                      <a:pt x="0" y="6"/>
                      <a:pt x="0" y="6"/>
                    </a:cubicBezTo>
                    <a:cubicBezTo>
                      <a:pt x="2" y="6"/>
                      <a:pt x="3" y="7"/>
                      <a:pt x="4" y="7"/>
                    </a:cubicBezTo>
                    <a:cubicBezTo>
                      <a:pt x="7" y="2"/>
                      <a:pt x="7" y="2"/>
                      <a:pt x="7" y="2"/>
                    </a:cubicBezTo>
                    <a:cubicBezTo>
                      <a:pt x="6"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1" name="Freeform 38"/>
              <p:cNvSpPr/>
              <p:nvPr/>
            </p:nvSpPr>
            <p:spPr bwMode="auto">
              <a:xfrm>
                <a:off x="4694238" y="1970088"/>
                <a:ext cx="25400" cy="30163"/>
              </a:xfrm>
              <a:custGeom>
                <a:avLst/>
                <a:gdLst>
                  <a:gd name="T0" fmla="*/ 3 w 7"/>
                  <a:gd name="T1" fmla="*/ 0 h 8"/>
                  <a:gd name="T2" fmla="*/ 0 w 7"/>
                  <a:gd name="T3" fmla="*/ 5 h 8"/>
                  <a:gd name="T4" fmla="*/ 3 w 7"/>
                  <a:gd name="T5" fmla="*/ 8 h 8"/>
                  <a:gd name="T6" fmla="*/ 7 w 7"/>
                  <a:gd name="T7" fmla="*/ 3 h 8"/>
                  <a:gd name="T8" fmla="*/ 3 w 7"/>
                  <a:gd name="T9" fmla="*/ 0 h 8"/>
                </a:gdLst>
                <a:ahLst/>
                <a:cxnLst>
                  <a:cxn ang="0">
                    <a:pos x="T0" y="T1"/>
                  </a:cxn>
                  <a:cxn ang="0">
                    <a:pos x="T2" y="T3"/>
                  </a:cxn>
                  <a:cxn ang="0">
                    <a:pos x="T4" y="T5"/>
                  </a:cxn>
                  <a:cxn ang="0">
                    <a:pos x="T6" y="T7"/>
                  </a:cxn>
                  <a:cxn ang="0">
                    <a:pos x="T8" y="T9"/>
                  </a:cxn>
                </a:cxnLst>
                <a:rect l="0" t="0" r="r" b="b"/>
                <a:pathLst>
                  <a:path w="7" h="8">
                    <a:moveTo>
                      <a:pt x="3" y="0"/>
                    </a:moveTo>
                    <a:cubicBezTo>
                      <a:pt x="0" y="5"/>
                      <a:pt x="0" y="5"/>
                      <a:pt x="0" y="5"/>
                    </a:cubicBezTo>
                    <a:cubicBezTo>
                      <a:pt x="1" y="6"/>
                      <a:pt x="2" y="7"/>
                      <a:pt x="3" y="8"/>
                    </a:cubicBezTo>
                    <a:cubicBezTo>
                      <a:pt x="7" y="3"/>
                      <a:pt x="7" y="3"/>
                      <a:pt x="7" y="3"/>
                    </a:cubicBezTo>
                    <a:cubicBezTo>
                      <a:pt x="6" y="2"/>
                      <a:pt x="5"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2" name="Freeform 39"/>
              <p:cNvSpPr/>
              <p:nvPr/>
            </p:nvSpPr>
            <p:spPr bwMode="auto">
              <a:xfrm>
                <a:off x="4730750" y="2000251"/>
                <a:ext cx="30163" cy="30163"/>
              </a:xfrm>
              <a:custGeom>
                <a:avLst/>
                <a:gdLst>
                  <a:gd name="T0" fmla="*/ 4 w 8"/>
                  <a:gd name="T1" fmla="*/ 0 h 8"/>
                  <a:gd name="T2" fmla="*/ 0 w 8"/>
                  <a:gd name="T3" fmla="*/ 5 h 8"/>
                  <a:gd name="T4" fmla="*/ 3 w 8"/>
                  <a:gd name="T5" fmla="*/ 8 h 8"/>
                  <a:gd name="T6" fmla="*/ 8 w 8"/>
                  <a:gd name="T7" fmla="*/ 4 h 8"/>
                  <a:gd name="T8" fmla="*/ 4 w 8"/>
                  <a:gd name="T9" fmla="*/ 0 h 8"/>
                </a:gdLst>
                <a:ahLst/>
                <a:cxnLst>
                  <a:cxn ang="0">
                    <a:pos x="T0" y="T1"/>
                  </a:cxn>
                  <a:cxn ang="0">
                    <a:pos x="T2" y="T3"/>
                  </a:cxn>
                  <a:cxn ang="0">
                    <a:pos x="T4" y="T5"/>
                  </a:cxn>
                  <a:cxn ang="0">
                    <a:pos x="T6" y="T7"/>
                  </a:cxn>
                  <a:cxn ang="0">
                    <a:pos x="T8" y="T9"/>
                  </a:cxn>
                </a:cxnLst>
                <a:rect l="0" t="0" r="r" b="b"/>
                <a:pathLst>
                  <a:path w="8" h="8">
                    <a:moveTo>
                      <a:pt x="4" y="0"/>
                    </a:moveTo>
                    <a:cubicBezTo>
                      <a:pt x="0" y="5"/>
                      <a:pt x="0" y="5"/>
                      <a:pt x="0" y="5"/>
                    </a:cubicBezTo>
                    <a:cubicBezTo>
                      <a:pt x="1" y="6"/>
                      <a:pt x="2" y="7"/>
                      <a:pt x="3" y="8"/>
                    </a:cubicBezTo>
                    <a:cubicBezTo>
                      <a:pt x="8" y="4"/>
                      <a:pt x="8" y="4"/>
                      <a:pt x="8" y="4"/>
                    </a:cubicBezTo>
                    <a:cubicBezTo>
                      <a:pt x="7" y="3"/>
                      <a:pt x="6" y="2"/>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3" name="Freeform 40"/>
              <p:cNvSpPr/>
              <p:nvPr/>
            </p:nvSpPr>
            <p:spPr bwMode="auto">
              <a:xfrm>
                <a:off x="4765675" y="2041526"/>
                <a:ext cx="30163" cy="26988"/>
              </a:xfrm>
              <a:custGeom>
                <a:avLst/>
                <a:gdLst>
                  <a:gd name="T0" fmla="*/ 5 w 8"/>
                  <a:gd name="T1" fmla="*/ 0 h 7"/>
                  <a:gd name="T2" fmla="*/ 0 w 8"/>
                  <a:gd name="T3" fmla="*/ 4 h 7"/>
                  <a:gd name="T4" fmla="*/ 2 w 8"/>
                  <a:gd name="T5" fmla="*/ 7 h 7"/>
                  <a:gd name="T6" fmla="*/ 8 w 8"/>
                  <a:gd name="T7" fmla="*/ 4 h 7"/>
                  <a:gd name="T8" fmla="*/ 5 w 8"/>
                  <a:gd name="T9" fmla="*/ 0 h 7"/>
                </a:gdLst>
                <a:ahLst/>
                <a:cxnLst>
                  <a:cxn ang="0">
                    <a:pos x="T0" y="T1"/>
                  </a:cxn>
                  <a:cxn ang="0">
                    <a:pos x="T2" y="T3"/>
                  </a:cxn>
                  <a:cxn ang="0">
                    <a:pos x="T4" y="T5"/>
                  </a:cxn>
                  <a:cxn ang="0">
                    <a:pos x="T6" y="T7"/>
                  </a:cxn>
                  <a:cxn ang="0">
                    <a:pos x="T8" y="T9"/>
                  </a:cxn>
                </a:cxnLst>
                <a:rect l="0" t="0" r="r" b="b"/>
                <a:pathLst>
                  <a:path w="8" h="7">
                    <a:moveTo>
                      <a:pt x="5" y="0"/>
                    </a:moveTo>
                    <a:cubicBezTo>
                      <a:pt x="0" y="4"/>
                      <a:pt x="0" y="4"/>
                      <a:pt x="0" y="4"/>
                    </a:cubicBezTo>
                    <a:cubicBezTo>
                      <a:pt x="1" y="5"/>
                      <a:pt x="1" y="6"/>
                      <a:pt x="2" y="7"/>
                    </a:cubicBezTo>
                    <a:cubicBezTo>
                      <a:pt x="8" y="4"/>
                      <a:pt x="8" y="4"/>
                      <a:pt x="8" y="4"/>
                    </a:cubicBezTo>
                    <a:cubicBezTo>
                      <a:pt x="7" y="2"/>
                      <a:pt x="6" y="1"/>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4" name="Freeform 41"/>
              <p:cNvSpPr/>
              <p:nvPr/>
            </p:nvSpPr>
            <p:spPr bwMode="auto">
              <a:xfrm>
                <a:off x="4791075" y="2087563"/>
                <a:ext cx="26988" cy="25400"/>
              </a:xfrm>
              <a:custGeom>
                <a:avLst/>
                <a:gdLst>
                  <a:gd name="T0" fmla="*/ 5 w 7"/>
                  <a:gd name="T1" fmla="*/ 0 h 7"/>
                  <a:gd name="T2" fmla="*/ 0 w 7"/>
                  <a:gd name="T3" fmla="*/ 3 h 7"/>
                  <a:gd name="T4" fmla="*/ 1 w 7"/>
                  <a:gd name="T5" fmla="*/ 7 h 7"/>
                  <a:gd name="T6" fmla="*/ 7 w 7"/>
                  <a:gd name="T7" fmla="*/ 4 h 7"/>
                  <a:gd name="T8" fmla="*/ 5 w 7"/>
                  <a:gd name="T9" fmla="*/ 0 h 7"/>
                </a:gdLst>
                <a:ahLst/>
                <a:cxnLst>
                  <a:cxn ang="0">
                    <a:pos x="T0" y="T1"/>
                  </a:cxn>
                  <a:cxn ang="0">
                    <a:pos x="T2" y="T3"/>
                  </a:cxn>
                  <a:cxn ang="0">
                    <a:pos x="T4" y="T5"/>
                  </a:cxn>
                  <a:cxn ang="0">
                    <a:pos x="T6" y="T7"/>
                  </a:cxn>
                  <a:cxn ang="0">
                    <a:pos x="T8" y="T9"/>
                  </a:cxn>
                </a:cxnLst>
                <a:rect l="0" t="0" r="r" b="b"/>
                <a:pathLst>
                  <a:path w="7" h="7">
                    <a:moveTo>
                      <a:pt x="5" y="0"/>
                    </a:moveTo>
                    <a:cubicBezTo>
                      <a:pt x="0" y="3"/>
                      <a:pt x="0" y="3"/>
                      <a:pt x="0" y="3"/>
                    </a:cubicBezTo>
                    <a:cubicBezTo>
                      <a:pt x="0" y="4"/>
                      <a:pt x="1" y="5"/>
                      <a:pt x="1" y="7"/>
                    </a:cubicBezTo>
                    <a:cubicBezTo>
                      <a:pt x="7" y="4"/>
                      <a:pt x="7" y="4"/>
                      <a:pt x="7" y="4"/>
                    </a:cubicBezTo>
                    <a:cubicBezTo>
                      <a:pt x="7" y="3"/>
                      <a:pt x="6" y="1"/>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5" name="Freeform 42"/>
              <p:cNvSpPr/>
              <p:nvPr/>
            </p:nvSpPr>
            <p:spPr bwMode="auto">
              <a:xfrm>
                <a:off x="4806950" y="2136776"/>
                <a:ext cx="25400" cy="22225"/>
              </a:xfrm>
              <a:custGeom>
                <a:avLst/>
                <a:gdLst>
                  <a:gd name="T0" fmla="*/ 6 w 7"/>
                  <a:gd name="T1" fmla="*/ 0 h 6"/>
                  <a:gd name="T2" fmla="*/ 0 w 7"/>
                  <a:gd name="T3" fmla="*/ 2 h 6"/>
                  <a:gd name="T4" fmla="*/ 1 w 7"/>
                  <a:gd name="T5" fmla="*/ 6 h 6"/>
                  <a:gd name="T6" fmla="*/ 7 w 7"/>
                  <a:gd name="T7" fmla="*/ 4 h 6"/>
                  <a:gd name="T8" fmla="*/ 6 w 7"/>
                  <a:gd name="T9" fmla="*/ 0 h 6"/>
                </a:gdLst>
                <a:ahLst/>
                <a:cxnLst>
                  <a:cxn ang="0">
                    <a:pos x="T0" y="T1"/>
                  </a:cxn>
                  <a:cxn ang="0">
                    <a:pos x="T2" y="T3"/>
                  </a:cxn>
                  <a:cxn ang="0">
                    <a:pos x="T4" y="T5"/>
                  </a:cxn>
                  <a:cxn ang="0">
                    <a:pos x="T6" y="T7"/>
                  </a:cxn>
                  <a:cxn ang="0">
                    <a:pos x="T8" y="T9"/>
                  </a:cxn>
                </a:cxnLst>
                <a:rect l="0" t="0" r="r" b="b"/>
                <a:pathLst>
                  <a:path w="7" h="6">
                    <a:moveTo>
                      <a:pt x="6" y="0"/>
                    </a:moveTo>
                    <a:cubicBezTo>
                      <a:pt x="0" y="2"/>
                      <a:pt x="0" y="2"/>
                      <a:pt x="0" y="2"/>
                    </a:cubicBezTo>
                    <a:cubicBezTo>
                      <a:pt x="1" y="3"/>
                      <a:pt x="1" y="4"/>
                      <a:pt x="1" y="6"/>
                    </a:cubicBezTo>
                    <a:cubicBezTo>
                      <a:pt x="7" y="4"/>
                      <a:pt x="7" y="4"/>
                      <a:pt x="7" y="4"/>
                    </a:cubicBezTo>
                    <a:cubicBezTo>
                      <a:pt x="7" y="3"/>
                      <a:pt x="7" y="1"/>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6" name="Freeform 43"/>
              <p:cNvSpPr/>
              <p:nvPr/>
            </p:nvSpPr>
            <p:spPr bwMode="auto">
              <a:xfrm>
                <a:off x="4818063" y="2189163"/>
                <a:ext cx="22225" cy="19050"/>
              </a:xfrm>
              <a:custGeom>
                <a:avLst/>
                <a:gdLst>
                  <a:gd name="T0" fmla="*/ 6 w 6"/>
                  <a:gd name="T1" fmla="*/ 0 h 5"/>
                  <a:gd name="T2" fmla="*/ 0 w 6"/>
                  <a:gd name="T3" fmla="*/ 0 h 5"/>
                  <a:gd name="T4" fmla="*/ 0 w 6"/>
                  <a:gd name="T5" fmla="*/ 5 h 5"/>
                  <a:gd name="T6" fmla="*/ 6 w 6"/>
                  <a:gd name="T7" fmla="*/ 4 h 5"/>
                  <a:gd name="T8" fmla="*/ 6 w 6"/>
                  <a:gd name="T9" fmla="*/ 0 h 5"/>
                </a:gdLst>
                <a:ahLst/>
                <a:cxnLst>
                  <a:cxn ang="0">
                    <a:pos x="T0" y="T1"/>
                  </a:cxn>
                  <a:cxn ang="0">
                    <a:pos x="T2" y="T3"/>
                  </a:cxn>
                  <a:cxn ang="0">
                    <a:pos x="T4" y="T5"/>
                  </a:cxn>
                  <a:cxn ang="0">
                    <a:pos x="T6" y="T7"/>
                  </a:cxn>
                  <a:cxn ang="0">
                    <a:pos x="T8" y="T9"/>
                  </a:cxn>
                </a:cxnLst>
                <a:rect l="0" t="0" r="r" b="b"/>
                <a:pathLst>
                  <a:path w="6" h="5">
                    <a:moveTo>
                      <a:pt x="6" y="0"/>
                    </a:moveTo>
                    <a:cubicBezTo>
                      <a:pt x="0" y="0"/>
                      <a:pt x="0" y="0"/>
                      <a:pt x="0" y="0"/>
                    </a:cubicBezTo>
                    <a:cubicBezTo>
                      <a:pt x="0" y="2"/>
                      <a:pt x="0" y="3"/>
                      <a:pt x="0" y="5"/>
                    </a:cubicBezTo>
                    <a:cubicBezTo>
                      <a:pt x="6" y="4"/>
                      <a:pt x="6" y="4"/>
                      <a:pt x="6" y="4"/>
                    </a:cubicBezTo>
                    <a:cubicBezTo>
                      <a:pt x="6" y="3"/>
                      <a:pt x="6" y="1"/>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7" name="Freeform 44"/>
              <p:cNvSpPr/>
              <p:nvPr/>
            </p:nvSpPr>
            <p:spPr bwMode="auto">
              <a:xfrm>
                <a:off x="4814888" y="2238376"/>
                <a:ext cx="25400" cy="17463"/>
              </a:xfrm>
              <a:custGeom>
                <a:avLst/>
                <a:gdLst>
                  <a:gd name="T0" fmla="*/ 7 w 7"/>
                  <a:gd name="T1" fmla="*/ 1 h 5"/>
                  <a:gd name="T2" fmla="*/ 1 w 7"/>
                  <a:gd name="T3" fmla="*/ 0 h 5"/>
                  <a:gd name="T4" fmla="*/ 0 w 7"/>
                  <a:gd name="T5" fmla="*/ 4 h 5"/>
                  <a:gd name="T6" fmla="*/ 6 w 7"/>
                  <a:gd name="T7" fmla="*/ 5 h 5"/>
                  <a:gd name="T8" fmla="*/ 7 w 7"/>
                  <a:gd name="T9" fmla="*/ 1 h 5"/>
                </a:gdLst>
                <a:ahLst/>
                <a:cxnLst>
                  <a:cxn ang="0">
                    <a:pos x="T0" y="T1"/>
                  </a:cxn>
                  <a:cxn ang="0">
                    <a:pos x="T2" y="T3"/>
                  </a:cxn>
                  <a:cxn ang="0">
                    <a:pos x="T4" y="T5"/>
                  </a:cxn>
                  <a:cxn ang="0">
                    <a:pos x="T6" y="T7"/>
                  </a:cxn>
                  <a:cxn ang="0">
                    <a:pos x="T8" y="T9"/>
                  </a:cxn>
                </a:cxnLst>
                <a:rect l="0" t="0" r="r" b="b"/>
                <a:pathLst>
                  <a:path w="7" h="5">
                    <a:moveTo>
                      <a:pt x="7" y="1"/>
                    </a:moveTo>
                    <a:cubicBezTo>
                      <a:pt x="1" y="0"/>
                      <a:pt x="1" y="0"/>
                      <a:pt x="1" y="0"/>
                    </a:cubicBezTo>
                    <a:cubicBezTo>
                      <a:pt x="0" y="1"/>
                      <a:pt x="0" y="3"/>
                      <a:pt x="0" y="4"/>
                    </a:cubicBezTo>
                    <a:cubicBezTo>
                      <a:pt x="6" y="5"/>
                      <a:pt x="6" y="5"/>
                      <a:pt x="6" y="5"/>
                    </a:cubicBezTo>
                    <a:cubicBezTo>
                      <a:pt x="7" y="4"/>
                      <a:pt x="7" y="2"/>
                      <a:pt x="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8" name="Freeform 45"/>
              <p:cNvSpPr/>
              <p:nvPr/>
            </p:nvSpPr>
            <p:spPr bwMode="auto">
              <a:xfrm>
                <a:off x="4802188" y="2286001"/>
                <a:ext cx="26988" cy="23813"/>
              </a:xfrm>
              <a:custGeom>
                <a:avLst/>
                <a:gdLst>
                  <a:gd name="T0" fmla="*/ 7 w 7"/>
                  <a:gd name="T1" fmla="*/ 1 h 6"/>
                  <a:gd name="T2" fmla="*/ 1 w 7"/>
                  <a:gd name="T3" fmla="*/ 0 h 6"/>
                  <a:gd name="T4" fmla="*/ 0 w 7"/>
                  <a:gd name="T5" fmla="*/ 4 h 6"/>
                  <a:gd name="T6" fmla="*/ 6 w 7"/>
                  <a:gd name="T7" fmla="*/ 6 h 6"/>
                  <a:gd name="T8" fmla="*/ 7 w 7"/>
                  <a:gd name="T9" fmla="*/ 1 h 6"/>
                </a:gdLst>
                <a:ahLst/>
                <a:cxnLst>
                  <a:cxn ang="0">
                    <a:pos x="T0" y="T1"/>
                  </a:cxn>
                  <a:cxn ang="0">
                    <a:pos x="T2" y="T3"/>
                  </a:cxn>
                  <a:cxn ang="0">
                    <a:pos x="T4" y="T5"/>
                  </a:cxn>
                  <a:cxn ang="0">
                    <a:pos x="T6" y="T7"/>
                  </a:cxn>
                  <a:cxn ang="0">
                    <a:pos x="T8" y="T9"/>
                  </a:cxn>
                </a:cxnLst>
                <a:rect l="0" t="0" r="r" b="b"/>
                <a:pathLst>
                  <a:path w="7" h="6">
                    <a:moveTo>
                      <a:pt x="7" y="1"/>
                    </a:moveTo>
                    <a:cubicBezTo>
                      <a:pt x="1" y="0"/>
                      <a:pt x="1" y="0"/>
                      <a:pt x="1" y="0"/>
                    </a:cubicBezTo>
                    <a:cubicBezTo>
                      <a:pt x="1" y="1"/>
                      <a:pt x="0" y="2"/>
                      <a:pt x="0" y="4"/>
                    </a:cubicBezTo>
                    <a:cubicBezTo>
                      <a:pt x="6" y="6"/>
                      <a:pt x="6" y="6"/>
                      <a:pt x="6" y="6"/>
                    </a:cubicBezTo>
                    <a:cubicBezTo>
                      <a:pt x="7" y="4"/>
                      <a:pt x="7" y="3"/>
                      <a:pt x="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99" name="Freeform 46"/>
              <p:cNvSpPr/>
              <p:nvPr/>
            </p:nvSpPr>
            <p:spPr bwMode="auto">
              <a:xfrm>
                <a:off x="4779963" y="2332038"/>
                <a:ext cx="30163" cy="25400"/>
              </a:xfrm>
              <a:custGeom>
                <a:avLst/>
                <a:gdLst>
                  <a:gd name="T0" fmla="*/ 8 w 8"/>
                  <a:gd name="T1" fmla="*/ 3 h 7"/>
                  <a:gd name="T2" fmla="*/ 3 w 8"/>
                  <a:gd name="T3" fmla="*/ 0 h 7"/>
                  <a:gd name="T4" fmla="*/ 0 w 8"/>
                  <a:gd name="T5" fmla="*/ 3 h 7"/>
                  <a:gd name="T6" fmla="*/ 6 w 8"/>
                  <a:gd name="T7" fmla="*/ 7 h 7"/>
                  <a:gd name="T8" fmla="*/ 8 w 8"/>
                  <a:gd name="T9" fmla="*/ 3 h 7"/>
                </a:gdLst>
                <a:ahLst/>
                <a:cxnLst>
                  <a:cxn ang="0">
                    <a:pos x="T0" y="T1"/>
                  </a:cxn>
                  <a:cxn ang="0">
                    <a:pos x="T2" y="T3"/>
                  </a:cxn>
                  <a:cxn ang="0">
                    <a:pos x="T4" y="T5"/>
                  </a:cxn>
                  <a:cxn ang="0">
                    <a:pos x="T6" y="T7"/>
                  </a:cxn>
                  <a:cxn ang="0">
                    <a:pos x="T8" y="T9"/>
                  </a:cxn>
                </a:cxnLst>
                <a:rect l="0" t="0" r="r" b="b"/>
                <a:pathLst>
                  <a:path w="8" h="7">
                    <a:moveTo>
                      <a:pt x="8" y="3"/>
                    </a:moveTo>
                    <a:cubicBezTo>
                      <a:pt x="3" y="0"/>
                      <a:pt x="3" y="0"/>
                      <a:pt x="3" y="0"/>
                    </a:cubicBezTo>
                    <a:cubicBezTo>
                      <a:pt x="2" y="1"/>
                      <a:pt x="1" y="2"/>
                      <a:pt x="0" y="3"/>
                    </a:cubicBezTo>
                    <a:cubicBezTo>
                      <a:pt x="6" y="7"/>
                      <a:pt x="6" y="7"/>
                      <a:pt x="6" y="7"/>
                    </a:cubicBezTo>
                    <a:cubicBezTo>
                      <a:pt x="7" y="5"/>
                      <a:pt x="8" y="4"/>
                      <a:pt x="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00" name="Freeform 47"/>
              <p:cNvSpPr/>
              <p:nvPr/>
            </p:nvSpPr>
            <p:spPr bwMode="auto">
              <a:xfrm>
                <a:off x="4754563" y="2373313"/>
                <a:ext cx="30163" cy="25400"/>
              </a:xfrm>
              <a:custGeom>
                <a:avLst/>
                <a:gdLst>
                  <a:gd name="T0" fmla="*/ 8 w 8"/>
                  <a:gd name="T1" fmla="*/ 3 h 7"/>
                  <a:gd name="T2" fmla="*/ 3 w 8"/>
                  <a:gd name="T3" fmla="*/ 0 h 7"/>
                  <a:gd name="T4" fmla="*/ 0 w 8"/>
                  <a:gd name="T5" fmla="*/ 3 h 7"/>
                  <a:gd name="T6" fmla="*/ 5 w 8"/>
                  <a:gd name="T7" fmla="*/ 7 h 7"/>
                  <a:gd name="T8" fmla="*/ 8 w 8"/>
                  <a:gd name="T9" fmla="*/ 3 h 7"/>
                </a:gdLst>
                <a:ahLst/>
                <a:cxnLst>
                  <a:cxn ang="0">
                    <a:pos x="T0" y="T1"/>
                  </a:cxn>
                  <a:cxn ang="0">
                    <a:pos x="T2" y="T3"/>
                  </a:cxn>
                  <a:cxn ang="0">
                    <a:pos x="T4" y="T5"/>
                  </a:cxn>
                  <a:cxn ang="0">
                    <a:pos x="T6" y="T7"/>
                  </a:cxn>
                  <a:cxn ang="0">
                    <a:pos x="T8" y="T9"/>
                  </a:cxn>
                </a:cxnLst>
                <a:rect l="0" t="0" r="r" b="b"/>
                <a:pathLst>
                  <a:path w="8" h="7">
                    <a:moveTo>
                      <a:pt x="8" y="3"/>
                    </a:moveTo>
                    <a:cubicBezTo>
                      <a:pt x="3" y="0"/>
                      <a:pt x="3" y="0"/>
                      <a:pt x="3" y="0"/>
                    </a:cubicBezTo>
                    <a:cubicBezTo>
                      <a:pt x="2" y="1"/>
                      <a:pt x="1" y="2"/>
                      <a:pt x="0" y="3"/>
                    </a:cubicBezTo>
                    <a:cubicBezTo>
                      <a:pt x="5" y="7"/>
                      <a:pt x="5" y="7"/>
                      <a:pt x="5" y="7"/>
                    </a:cubicBezTo>
                    <a:cubicBezTo>
                      <a:pt x="6" y="6"/>
                      <a:pt x="7" y="5"/>
                      <a:pt x="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01" name="Freeform 48"/>
              <p:cNvSpPr/>
              <p:nvPr/>
            </p:nvSpPr>
            <p:spPr bwMode="auto">
              <a:xfrm>
                <a:off x="4719638" y="2406651"/>
                <a:ext cx="26988" cy="30163"/>
              </a:xfrm>
              <a:custGeom>
                <a:avLst/>
                <a:gdLst>
                  <a:gd name="T0" fmla="*/ 7 w 7"/>
                  <a:gd name="T1" fmla="*/ 5 h 8"/>
                  <a:gd name="T2" fmla="*/ 3 w 7"/>
                  <a:gd name="T3" fmla="*/ 0 h 8"/>
                  <a:gd name="T4" fmla="*/ 0 w 7"/>
                  <a:gd name="T5" fmla="*/ 3 h 8"/>
                  <a:gd name="T6" fmla="*/ 4 w 7"/>
                  <a:gd name="T7" fmla="*/ 8 h 8"/>
                  <a:gd name="T8" fmla="*/ 7 w 7"/>
                  <a:gd name="T9" fmla="*/ 5 h 8"/>
                </a:gdLst>
                <a:ahLst/>
                <a:cxnLst>
                  <a:cxn ang="0">
                    <a:pos x="T0" y="T1"/>
                  </a:cxn>
                  <a:cxn ang="0">
                    <a:pos x="T2" y="T3"/>
                  </a:cxn>
                  <a:cxn ang="0">
                    <a:pos x="T4" y="T5"/>
                  </a:cxn>
                  <a:cxn ang="0">
                    <a:pos x="T6" y="T7"/>
                  </a:cxn>
                  <a:cxn ang="0">
                    <a:pos x="T8" y="T9"/>
                  </a:cxn>
                </a:cxnLst>
                <a:rect l="0" t="0" r="r" b="b"/>
                <a:pathLst>
                  <a:path w="7" h="8">
                    <a:moveTo>
                      <a:pt x="7" y="5"/>
                    </a:moveTo>
                    <a:cubicBezTo>
                      <a:pt x="3" y="0"/>
                      <a:pt x="3" y="0"/>
                      <a:pt x="3" y="0"/>
                    </a:cubicBezTo>
                    <a:cubicBezTo>
                      <a:pt x="2" y="1"/>
                      <a:pt x="1" y="2"/>
                      <a:pt x="0" y="3"/>
                    </a:cubicBezTo>
                    <a:cubicBezTo>
                      <a:pt x="4" y="8"/>
                      <a:pt x="4" y="8"/>
                      <a:pt x="4" y="8"/>
                    </a:cubicBezTo>
                    <a:cubicBezTo>
                      <a:pt x="5" y="7"/>
                      <a:pt x="6" y="6"/>
                      <a:pt x="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02" name="Freeform 49"/>
              <p:cNvSpPr/>
              <p:nvPr/>
            </p:nvSpPr>
            <p:spPr bwMode="auto">
              <a:xfrm>
                <a:off x="4678363" y="2436813"/>
                <a:ext cx="26988" cy="30163"/>
              </a:xfrm>
              <a:custGeom>
                <a:avLst/>
                <a:gdLst>
                  <a:gd name="T0" fmla="*/ 7 w 7"/>
                  <a:gd name="T1" fmla="*/ 5 h 8"/>
                  <a:gd name="T2" fmla="*/ 4 w 7"/>
                  <a:gd name="T3" fmla="*/ 0 h 8"/>
                  <a:gd name="T4" fmla="*/ 0 w 7"/>
                  <a:gd name="T5" fmla="*/ 2 h 8"/>
                  <a:gd name="T6" fmla="*/ 3 w 7"/>
                  <a:gd name="T7" fmla="*/ 8 h 8"/>
                  <a:gd name="T8" fmla="*/ 7 w 7"/>
                  <a:gd name="T9" fmla="*/ 5 h 8"/>
                </a:gdLst>
                <a:ahLst/>
                <a:cxnLst>
                  <a:cxn ang="0">
                    <a:pos x="T0" y="T1"/>
                  </a:cxn>
                  <a:cxn ang="0">
                    <a:pos x="T2" y="T3"/>
                  </a:cxn>
                  <a:cxn ang="0">
                    <a:pos x="T4" y="T5"/>
                  </a:cxn>
                  <a:cxn ang="0">
                    <a:pos x="T6" y="T7"/>
                  </a:cxn>
                  <a:cxn ang="0">
                    <a:pos x="T8" y="T9"/>
                  </a:cxn>
                </a:cxnLst>
                <a:rect l="0" t="0" r="r" b="b"/>
                <a:pathLst>
                  <a:path w="7" h="8">
                    <a:moveTo>
                      <a:pt x="7" y="5"/>
                    </a:moveTo>
                    <a:cubicBezTo>
                      <a:pt x="4" y="0"/>
                      <a:pt x="4" y="0"/>
                      <a:pt x="4" y="0"/>
                    </a:cubicBezTo>
                    <a:cubicBezTo>
                      <a:pt x="3" y="1"/>
                      <a:pt x="1" y="1"/>
                      <a:pt x="0" y="2"/>
                    </a:cubicBezTo>
                    <a:cubicBezTo>
                      <a:pt x="3" y="8"/>
                      <a:pt x="3" y="8"/>
                      <a:pt x="3" y="8"/>
                    </a:cubicBezTo>
                    <a:cubicBezTo>
                      <a:pt x="5" y="7"/>
                      <a:pt x="6" y="6"/>
                      <a:pt x="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03" name="Freeform 50"/>
              <p:cNvSpPr/>
              <p:nvPr/>
            </p:nvSpPr>
            <p:spPr bwMode="auto">
              <a:xfrm>
                <a:off x="4633913" y="2459038"/>
                <a:ext cx="25400" cy="26988"/>
              </a:xfrm>
              <a:custGeom>
                <a:avLst/>
                <a:gdLst>
                  <a:gd name="T0" fmla="*/ 7 w 7"/>
                  <a:gd name="T1" fmla="*/ 6 h 7"/>
                  <a:gd name="T2" fmla="*/ 4 w 7"/>
                  <a:gd name="T3" fmla="*/ 0 h 7"/>
                  <a:gd name="T4" fmla="*/ 0 w 7"/>
                  <a:gd name="T5" fmla="*/ 1 h 7"/>
                  <a:gd name="T6" fmla="*/ 2 w 7"/>
                  <a:gd name="T7" fmla="*/ 7 h 7"/>
                  <a:gd name="T8" fmla="*/ 7 w 7"/>
                  <a:gd name="T9" fmla="*/ 6 h 7"/>
                </a:gdLst>
                <a:ahLst/>
                <a:cxnLst>
                  <a:cxn ang="0">
                    <a:pos x="T0" y="T1"/>
                  </a:cxn>
                  <a:cxn ang="0">
                    <a:pos x="T2" y="T3"/>
                  </a:cxn>
                  <a:cxn ang="0">
                    <a:pos x="T4" y="T5"/>
                  </a:cxn>
                  <a:cxn ang="0">
                    <a:pos x="T6" y="T7"/>
                  </a:cxn>
                  <a:cxn ang="0">
                    <a:pos x="T8" y="T9"/>
                  </a:cxn>
                </a:cxnLst>
                <a:rect l="0" t="0" r="r" b="b"/>
                <a:pathLst>
                  <a:path w="7" h="7">
                    <a:moveTo>
                      <a:pt x="7" y="6"/>
                    </a:moveTo>
                    <a:cubicBezTo>
                      <a:pt x="4" y="0"/>
                      <a:pt x="4" y="0"/>
                      <a:pt x="4" y="0"/>
                    </a:cubicBezTo>
                    <a:cubicBezTo>
                      <a:pt x="3" y="0"/>
                      <a:pt x="2" y="1"/>
                      <a:pt x="0" y="1"/>
                    </a:cubicBezTo>
                    <a:cubicBezTo>
                      <a:pt x="2" y="7"/>
                      <a:pt x="2" y="7"/>
                      <a:pt x="2" y="7"/>
                    </a:cubicBezTo>
                    <a:cubicBezTo>
                      <a:pt x="4" y="7"/>
                      <a:pt x="5" y="6"/>
                      <a:pt x="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04" name="Freeform 51"/>
              <p:cNvSpPr/>
              <p:nvPr/>
            </p:nvSpPr>
            <p:spPr bwMode="auto">
              <a:xfrm>
                <a:off x="4587875" y="2470151"/>
                <a:ext cx="19050" cy="26988"/>
              </a:xfrm>
              <a:custGeom>
                <a:avLst/>
                <a:gdLst>
                  <a:gd name="T0" fmla="*/ 5 w 5"/>
                  <a:gd name="T1" fmla="*/ 6 h 7"/>
                  <a:gd name="T2" fmla="*/ 4 w 5"/>
                  <a:gd name="T3" fmla="*/ 0 h 7"/>
                  <a:gd name="T4" fmla="*/ 0 w 5"/>
                  <a:gd name="T5" fmla="*/ 1 h 7"/>
                  <a:gd name="T6" fmla="*/ 1 w 5"/>
                  <a:gd name="T7" fmla="*/ 7 h 7"/>
                  <a:gd name="T8" fmla="*/ 5 w 5"/>
                  <a:gd name="T9" fmla="*/ 6 h 7"/>
                </a:gdLst>
                <a:ahLst/>
                <a:cxnLst>
                  <a:cxn ang="0">
                    <a:pos x="T0" y="T1"/>
                  </a:cxn>
                  <a:cxn ang="0">
                    <a:pos x="T2" y="T3"/>
                  </a:cxn>
                  <a:cxn ang="0">
                    <a:pos x="T4" y="T5"/>
                  </a:cxn>
                  <a:cxn ang="0">
                    <a:pos x="T6" y="T7"/>
                  </a:cxn>
                  <a:cxn ang="0">
                    <a:pos x="T8" y="T9"/>
                  </a:cxn>
                </a:cxnLst>
                <a:rect l="0" t="0" r="r" b="b"/>
                <a:pathLst>
                  <a:path w="5" h="7">
                    <a:moveTo>
                      <a:pt x="5" y="6"/>
                    </a:moveTo>
                    <a:cubicBezTo>
                      <a:pt x="4" y="0"/>
                      <a:pt x="4" y="0"/>
                      <a:pt x="4" y="0"/>
                    </a:cubicBezTo>
                    <a:cubicBezTo>
                      <a:pt x="3" y="0"/>
                      <a:pt x="1" y="1"/>
                      <a:pt x="0" y="1"/>
                    </a:cubicBezTo>
                    <a:cubicBezTo>
                      <a:pt x="1" y="7"/>
                      <a:pt x="1" y="7"/>
                      <a:pt x="1" y="7"/>
                    </a:cubicBezTo>
                    <a:cubicBezTo>
                      <a:pt x="2" y="7"/>
                      <a:pt x="4" y="7"/>
                      <a:pt x="5"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05" name="Freeform 52"/>
              <p:cNvSpPr/>
              <p:nvPr/>
            </p:nvSpPr>
            <p:spPr bwMode="auto">
              <a:xfrm>
                <a:off x="4540250" y="2474913"/>
                <a:ext cx="14288" cy="22225"/>
              </a:xfrm>
              <a:custGeom>
                <a:avLst/>
                <a:gdLst>
                  <a:gd name="T0" fmla="*/ 0 w 4"/>
                  <a:gd name="T1" fmla="*/ 0 h 6"/>
                  <a:gd name="T2" fmla="*/ 0 w 4"/>
                  <a:gd name="T3" fmla="*/ 6 h 6"/>
                  <a:gd name="T4" fmla="*/ 4 w 4"/>
                  <a:gd name="T5" fmla="*/ 6 h 6"/>
                  <a:gd name="T6" fmla="*/ 4 w 4"/>
                  <a:gd name="T7" fmla="*/ 0 h 6"/>
                  <a:gd name="T8" fmla="*/ 0 w 4"/>
                  <a:gd name="T9" fmla="*/ 0 h 6"/>
                </a:gdLst>
                <a:ahLst/>
                <a:cxnLst>
                  <a:cxn ang="0">
                    <a:pos x="T0" y="T1"/>
                  </a:cxn>
                  <a:cxn ang="0">
                    <a:pos x="T2" y="T3"/>
                  </a:cxn>
                  <a:cxn ang="0">
                    <a:pos x="T4" y="T5"/>
                  </a:cxn>
                  <a:cxn ang="0">
                    <a:pos x="T6" y="T7"/>
                  </a:cxn>
                  <a:cxn ang="0">
                    <a:pos x="T8" y="T9"/>
                  </a:cxn>
                </a:cxnLst>
                <a:rect l="0" t="0" r="r" b="b"/>
                <a:pathLst>
                  <a:path w="4" h="6">
                    <a:moveTo>
                      <a:pt x="0" y="0"/>
                    </a:moveTo>
                    <a:cubicBezTo>
                      <a:pt x="0" y="6"/>
                      <a:pt x="0" y="6"/>
                      <a:pt x="0" y="6"/>
                    </a:cubicBezTo>
                    <a:cubicBezTo>
                      <a:pt x="1" y="6"/>
                      <a:pt x="3" y="6"/>
                      <a:pt x="4" y="6"/>
                    </a:cubicBezTo>
                    <a:cubicBezTo>
                      <a:pt x="4" y="0"/>
                      <a:pt x="4"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06" name="Freeform 53"/>
              <p:cNvSpPr/>
              <p:nvPr/>
            </p:nvSpPr>
            <p:spPr bwMode="auto">
              <a:xfrm>
                <a:off x="4487863" y="2466976"/>
                <a:ext cx="17463" cy="26988"/>
              </a:xfrm>
              <a:custGeom>
                <a:avLst/>
                <a:gdLst>
                  <a:gd name="T0" fmla="*/ 4 w 5"/>
                  <a:gd name="T1" fmla="*/ 7 h 7"/>
                  <a:gd name="T2" fmla="*/ 5 w 5"/>
                  <a:gd name="T3" fmla="*/ 1 h 7"/>
                  <a:gd name="T4" fmla="*/ 1 w 5"/>
                  <a:gd name="T5" fmla="*/ 0 h 7"/>
                  <a:gd name="T6" fmla="*/ 0 w 5"/>
                  <a:gd name="T7" fmla="*/ 6 h 7"/>
                  <a:gd name="T8" fmla="*/ 4 w 5"/>
                  <a:gd name="T9" fmla="*/ 7 h 7"/>
                </a:gdLst>
                <a:ahLst/>
                <a:cxnLst>
                  <a:cxn ang="0">
                    <a:pos x="T0" y="T1"/>
                  </a:cxn>
                  <a:cxn ang="0">
                    <a:pos x="T2" y="T3"/>
                  </a:cxn>
                  <a:cxn ang="0">
                    <a:pos x="T4" y="T5"/>
                  </a:cxn>
                  <a:cxn ang="0">
                    <a:pos x="T6" y="T7"/>
                  </a:cxn>
                  <a:cxn ang="0">
                    <a:pos x="T8" y="T9"/>
                  </a:cxn>
                </a:cxnLst>
                <a:rect l="0" t="0" r="r" b="b"/>
                <a:pathLst>
                  <a:path w="5" h="7">
                    <a:moveTo>
                      <a:pt x="4" y="7"/>
                    </a:moveTo>
                    <a:cubicBezTo>
                      <a:pt x="5" y="1"/>
                      <a:pt x="5" y="1"/>
                      <a:pt x="5" y="1"/>
                    </a:cubicBezTo>
                    <a:cubicBezTo>
                      <a:pt x="4" y="1"/>
                      <a:pt x="3" y="0"/>
                      <a:pt x="1" y="0"/>
                    </a:cubicBezTo>
                    <a:cubicBezTo>
                      <a:pt x="0" y="6"/>
                      <a:pt x="0" y="6"/>
                      <a:pt x="0" y="6"/>
                    </a:cubicBezTo>
                    <a:cubicBezTo>
                      <a:pt x="1" y="7"/>
                      <a:pt x="3"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07" name="Freeform 54"/>
              <p:cNvSpPr/>
              <p:nvPr/>
            </p:nvSpPr>
            <p:spPr bwMode="auto">
              <a:xfrm>
                <a:off x="4438650" y="2452688"/>
                <a:ext cx="22225" cy="25400"/>
              </a:xfrm>
              <a:custGeom>
                <a:avLst/>
                <a:gdLst>
                  <a:gd name="T0" fmla="*/ 4 w 6"/>
                  <a:gd name="T1" fmla="*/ 7 h 7"/>
                  <a:gd name="T2" fmla="*/ 6 w 6"/>
                  <a:gd name="T3" fmla="*/ 1 h 7"/>
                  <a:gd name="T4" fmla="*/ 2 w 6"/>
                  <a:gd name="T5" fmla="*/ 0 h 7"/>
                  <a:gd name="T6" fmla="*/ 0 w 6"/>
                  <a:gd name="T7" fmla="*/ 6 h 7"/>
                  <a:gd name="T8" fmla="*/ 4 w 6"/>
                  <a:gd name="T9" fmla="*/ 7 h 7"/>
                </a:gdLst>
                <a:ahLst/>
                <a:cxnLst>
                  <a:cxn ang="0">
                    <a:pos x="T0" y="T1"/>
                  </a:cxn>
                  <a:cxn ang="0">
                    <a:pos x="T2" y="T3"/>
                  </a:cxn>
                  <a:cxn ang="0">
                    <a:pos x="T4" y="T5"/>
                  </a:cxn>
                  <a:cxn ang="0">
                    <a:pos x="T6" y="T7"/>
                  </a:cxn>
                  <a:cxn ang="0">
                    <a:pos x="T8" y="T9"/>
                  </a:cxn>
                </a:cxnLst>
                <a:rect l="0" t="0" r="r" b="b"/>
                <a:pathLst>
                  <a:path w="6" h="7">
                    <a:moveTo>
                      <a:pt x="4" y="7"/>
                    </a:moveTo>
                    <a:cubicBezTo>
                      <a:pt x="6" y="1"/>
                      <a:pt x="6" y="1"/>
                      <a:pt x="6" y="1"/>
                    </a:cubicBezTo>
                    <a:cubicBezTo>
                      <a:pt x="5" y="1"/>
                      <a:pt x="4" y="0"/>
                      <a:pt x="2" y="0"/>
                    </a:cubicBezTo>
                    <a:cubicBezTo>
                      <a:pt x="0" y="6"/>
                      <a:pt x="0" y="6"/>
                      <a:pt x="0" y="6"/>
                    </a:cubicBezTo>
                    <a:cubicBezTo>
                      <a:pt x="1" y="6"/>
                      <a:pt x="2"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08" name="Freeform 55"/>
              <p:cNvSpPr/>
              <p:nvPr/>
            </p:nvSpPr>
            <p:spPr bwMode="auto">
              <a:xfrm>
                <a:off x="4389438" y="2425701"/>
                <a:ext cx="30163" cy="30163"/>
              </a:xfrm>
              <a:custGeom>
                <a:avLst/>
                <a:gdLst>
                  <a:gd name="T0" fmla="*/ 4 w 8"/>
                  <a:gd name="T1" fmla="*/ 8 h 8"/>
                  <a:gd name="T2" fmla="*/ 8 w 8"/>
                  <a:gd name="T3" fmla="*/ 3 h 8"/>
                  <a:gd name="T4" fmla="*/ 4 w 8"/>
                  <a:gd name="T5" fmla="*/ 0 h 8"/>
                  <a:gd name="T6" fmla="*/ 0 w 8"/>
                  <a:gd name="T7" fmla="*/ 6 h 8"/>
                  <a:gd name="T8" fmla="*/ 4 w 8"/>
                  <a:gd name="T9" fmla="*/ 8 h 8"/>
                </a:gdLst>
                <a:ahLst/>
                <a:cxnLst>
                  <a:cxn ang="0">
                    <a:pos x="T0" y="T1"/>
                  </a:cxn>
                  <a:cxn ang="0">
                    <a:pos x="T2" y="T3"/>
                  </a:cxn>
                  <a:cxn ang="0">
                    <a:pos x="T4" y="T5"/>
                  </a:cxn>
                  <a:cxn ang="0">
                    <a:pos x="T6" y="T7"/>
                  </a:cxn>
                  <a:cxn ang="0">
                    <a:pos x="T8" y="T9"/>
                  </a:cxn>
                </a:cxnLst>
                <a:rect l="0" t="0" r="r" b="b"/>
                <a:pathLst>
                  <a:path w="8" h="8">
                    <a:moveTo>
                      <a:pt x="4" y="8"/>
                    </a:moveTo>
                    <a:cubicBezTo>
                      <a:pt x="8" y="3"/>
                      <a:pt x="8" y="3"/>
                      <a:pt x="8" y="3"/>
                    </a:cubicBezTo>
                    <a:cubicBezTo>
                      <a:pt x="6" y="2"/>
                      <a:pt x="5" y="1"/>
                      <a:pt x="4" y="0"/>
                    </a:cubicBezTo>
                    <a:cubicBezTo>
                      <a:pt x="0" y="6"/>
                      <a:pt x="0" y="6"/>
                      <a:pt x="0" y="6"/>
                    </a:cubicBezTo>
                    <a:cubicBezTo>
                      <a:pt x="2" y="6"/>
                      <a:pt x="3" y="7"/>
                      <a:pt x="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09" name="Freeform 56"/>
              <p:cNvSpPr/>
              <p:nvPr/>
            </p:nvSpPr>
            <p:spPr bwMode="auto">
              <a:xfrm>
                <a:off x="4351338" y="2395538"/>
                <a:ext cx="26988" cy="30163"/>
              </a:xfrm>
              <a:custGeom>
                <a:avLst/>
                <a:gdLst>
                  <a:gd name="T0" fmla="*/ 3 w 7"/>
                  <a:gd name="T1" fmla="*/ 8 h 8"/>
                  <a:gd name="T2" fmla="*/ 7 w 7"/>
                  <a:gd name="T3" fmla="*/ 3 h 8"/>
                  <a:gd name="T4" fmla="*/ 4 w 7"/>
                  <a:gd name="T5" fmla="*/ 0 h 8"/>
                  <a:gd name="T6" fmla="*/ 0 w 7"/>
                  <a:gd name="T7" fmla="*/ 4 h 8"/>
                  <a:gd name="T8" fmla="*/ 3 w 7"/>
                  <a:gd name="T9" fmla="*/ 8 h 8"/>
                </a:gdLst>
                <a:ahLst/>
                <a:cxnLst>
                  <a:cxn ang="0">
                    <a:pos x="T0" y="T1"/>
                  </a:cxn>
                  <a:cxn ang="0">
                    <a:pos x="T2" y="T3"/>
                  </a:cxn>
                  <a:cxn ang="0">
                    <a:pos x="T4" y="T5"/>
                  </a:cxn>
                  <a:cxn ang="0">
                    <a:pos x="T6" y="T7"/>
                  </a:cxn>
                  <a:cxn ang="0">
                    <a:pos x="T8" y="T9"/>
                  </a:cxn>
                </a:cxnLst>
                <a:rect l="0" t="0" r="r" b="b"/>
                <a:pathLst>
                  <a:path w="7" h="8">
                    <a:moveTo>
                      <a:pt x="3" y="8"/>
                    </a:moveTo>
                    <a:cubicBezTo>
                      <a:pt x="7" y="3"/>
                      <a:pt x="7" y="3"/>
                      <a:pt x="7" y="3"/>
                    </a:cubicBezTo>
                    <a:cubicBezTo>
                      <a:pt x="6" y="2"/>
                      <a:pt x="5" y="1"/>
                      <a:pt x="4" y="0"/>
                    </a:cubicBezTo>
                    <a:cubicBezTo>
                      <a:pt x="0" y="4"/>
                      <a:pt x="0" y="4"/>
                      <a:pt x="0" y="4"/>
                    </a:cubicBezTo>
                    <a:cubicBezTo>
                      <a:pt x="1" y="6"/>
                      <a:pt x="2" y="7"/>
                      <a:pt x="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10" name="Freeform 57"/>
              <p:cNvSpPr/>
              <p:nvPr/>
            </p:nvSpPr>
            <p:spPr bwMode="auto">
              <a:xfrm>
                <a:off x="4318000" y="2357438"/>
                <a:ext cx="30163" cy="26988"/>
              </a:xfrm>
              <a:custGeom>
                <a:avLst/>
                <a:gdLst>
                  <a:gd name="T0" fmla="*/ 3 w 8"/>
                  <a:gd name="T1" fmla="*/ 7 h 7"/>
                  <a:gd name="T2" fmla="*/ 8 w 8"/>
                  <a:gd name="T3" fmla="*/ 3 h 7"/>
                  <a:gd name="T4" fmla="*/ 5 w 8"/>
                  <a:gd name="T5" fmla="*/ 0 h 7"/>
                  <a:gd name="T6" fmla="*/ 0 w 8"/>
                  <a:gd name="T7" fmla="*/ 3 h 7"/>
                  <a:gd name="T8" fmla="*/ 3 w 8"/>
                  <a:gd name="T9" fmla="*/ 7 h 7"/>
                </a:gdLst>
                <a:ahLst/>
                <a:cxnLst>
                  <a:cxn ang="0">
                    <a:pos x="T0" y="T1"/>
                  </a:cxn>
                  <a:cxn ang="0">
                    <a:pos x="T2" y="T3"/>
                  </a:cxn>
                  <a:cxn ang="0">
                    <a:pos x="T4" y="T5"/>
                  </a:cxn>
                  <a:cxn ang="0">
                    <a:pos x="T6" y="T7"/>
                  </a:cxn>
                  <a:cxn ang="0">
                    <a:pos x="T8" y="T9"/>
                  </a:cxn>
                </a:cxnLst>
                <a:rect l="0" t="0" r="r" b="b"/>
                <a:pathLst>
                  <a:path w="8" h="7">
                    <a:moveTo>
                      <a:pt x="3" y="7"/>
                    </a:moveTo>
                    <a:cubicBezTo>
                      <a:pt x="8" y="3"/>
                      <a:pt x="8" y="3"/>
                      <a:pt x="8" y="3"/>
                    </a:cubicBezTo>
                    <a:cubicBezTo>
                      <a:pt x="7" y="2"/>
                      <a:pt x="6" y="1"/>
                      <a:pt x="5" y="0"/>
                    </a:cubicBezTo>
                    <a:cubicBezTo>
                      <a:pt x="0" y="3"/>
                      <a:pt x="0" y="3"/>
                      <a:pt x="0" y="3"/>
                    </a:cubicBezTo>
                    <a:cubicBezTo>
                      <a:pt x="1" y="5"/>
                      <a:pt x="2" y="6"/>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11" name="Freeform 58"/>
              <p:cNvSpPr/>
              <p:nvPr/>
            </p:nvSpPr>
            <p:spPr bwMode="auto">
              <a:xfrm>
                <a:off x="4291013" y="2316163"/>
                <a:ext cx="30163" cy="23813"/>
              </a:xfrm>
              <a:custGeom>
                <a:avLst/>
                <a:gdLst>
                  <a:gd name="T0" fmla="*/ 2 w 8"/>
                  <a:gd name="T1" fmla="*/ 6 h 6"/>
                  <a:gd name="T2" fmla="*/ 8 w 8"/>
                  <a:gd name="T3" fmla="*/ 4 h 6"/>
                  <a:gd name="T4" fmla="*/ 6 w 8"/>
                  <a:gd name="T5" fmla="*/ 0 h 6"/>
                  <a:gd name="T6" fmla="*/ 0 w 8"/>
                  <a:gd name="T7" fmla="*/ 2 h 6"/>
                  <a:gd name="T8" fmla="*/ 2 w 8"/>
                  <a:gd name="T9" fmla="*/ 6 h 6"/>
                </a:gdLst>
                <a:ahLst/>
                <a:cxnLst>
                  <a:cxn ang="0">
                    <a:pos x="T0" y="T1"/>
                  </a:cxn>
                  <a:cxn ang="0">
                    <a:pos x="T2" y="T3"/>
                  </a:cxn>
                  <a:cxn ang="0">
                    <a:pos x="T4" y="T5"/>
                  </a:cxn>
                  <a:cxn ang="0">
                    <a:pos x="T6" y="T7"/>
                  </a:cxn>
                  <a:cxn ang="0">
                    <a:pos x="T8" y="T9"/>
                  </a:cxn>
                </a:cxnLst>
                <a:rect l="0" t="0" r="r" b="b"/>
                <a:pathLst>
                  <a:path w="8" h="6">
                    <a:moveTo>
                      <a:pt x="2" y="6"/>
                    </a:moveTo>
                    <a:cubicBezTo>
                      <a:pt x="8" y="4"/>
                      <a:pt x="8" y="4"/>
                      <a:pt x="8" y="4"/>
                    </a:cubicBezTo>
                    <a:cubicBezTo>
                      <a:pt x="7" y="2"/>
                      <a:pt x="7" y="1"/>
                      <a:pt x="6" y="0"/>
                    </a:cubicBezTo>
                    <a:cubicBezTo>
                      <a:pt x="0" y="2"/>
                      <a:pt x="0" y="2"/>
                      <a:pt x="0" y="2"/>
                    </a:cubicBezTo>
                    <a:cubicBezTo>
                      <a:pt x="1" y="4"/>
                      <a:pt x="2" y="5"/>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12" name="Freeform 59"/>
              <p:cNvSpPr/>
              <p:nvPr/>
            </p:nvSpPr>
            <p:spPr bwMode="auto">
              <a:xfrm>
                <a:off x="4276725" y="2268538"/>
                <a:ext cx="25400" cy="22225"/>
              </a:xfrm>
              <a:custGeom>
                <a:avLst/>
                <a:gdLst>
                  <a:gd name="T0" fmla="*/ 1 w 7"/>
                  <a:gd name="T1" fmla="*/ 6 h 6"/>
                  <a:gd name="T2" fmla="*/ 7 w 7"/>
                  <a:gd name="T3" fmla="*/ 5 h 6"/>
                  <a:gd name="T4" fmla="*/ 6 w 7"/>
                  <a:gd name="T5" fmla="*/ 0 h 6"/>
                  <a:gd name="T6" fmla="*/ 0 w 7"/>
                  <a:gd name="T7" fmla="*/ 2 h 6"/>
                  <a:gd name="T8" fmla="*/ 1 w 7"/>
                  <a:gd name="T9" fmla="*/ 6 h 6"/>
                </a:gdLst>
                <a:ahLst/>
                <a:cxnLst>
                  <a:cxn ang="0">
                    <a:pos x="T0" y="T1"/>
                  </a:cxn>
                  <a:cxn ang="0">
                    <a:pos x="T2" y="T3"/>
                  </a:cxn>
                  <a:cxn ang="0">
                    <a:pos x="T4" y="T5"/>
                  </a:cxn>
                  <a:cxn ang="0">
                    <a:pos x="T6" y="T7"/>
                  </a:cxn>
                  <a:cxn ang="0">
                    <a:pos x="T8" y="T9"/>
                  </a:cxn>
                </a:cxnLst>
                <a:rect l="0" t="0" r="r" b="b"/>
                <a:pathLst>
                  <a:path w="7" h="6">
                    <a:moveTo>
                      <a:pt x="1" y="6"/>
                    </a:moveTo>
                    <a:cubicBezTo>
                      <a:pt x="7" y="5"/>
                      <a:pt x="7" y="5"/>
                      <a:pt x="7" y="5"/>
                    </a:cubicBezTo>
                    <a:cubicBezTo>
                      <a:pt x="7" y="3"/>
                      <a:pt x="7" y="2"/>
                      <a:pt x="6" y="0"/>
                    </a:cubicBezTo>
                    <a:cubicBezTo>
                      <a:pt x="0" y="2"/>
                      <a:pt x="0" y="2"/>
                      <a:pt x="0" y="2"/>
                    </a:cubicBezTo>
                    <a:cubicBezTo>
                      <a:pt x="0" y="3"/>
                      <a:pt x="1" y="5"/>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13" name="Freeform 60"/>
              <p:cNvSpPr/>
              <p:nvPr/>
            </p:nvSpPr>
            <p:spPr bwMode="auto">
              <a:xfrm>
                <a:off x="4268788" y="2222501"/>
                <a:ext cx="26988" cy="19050"/>
              </a:xfrm>
              <a:custGeom>
                <a:avLst/>
                <a:gdLst>
                  <a:gd name="T0" fmla="*/ 1 w 7"/>
                  <a:gd name="T1" fmla="*/ 5 h 5"/>
                  <a:gd name="T2" fmla="*/ 7 w 7"/>
                  <a:gd name="T3" fmla="*/ 4 h 5"/>
                  <a:gd name="T4" fmla="*/ 7 w 7"/>
                  <a:gd name="T5" fmla="*/ 0 h 5"/>
                  <a:gd name="T6" fmla="*/ 0 w 7"/>
                  <a:gd name="T7" fmla="*/ 0 h 5"/>
                  <a:gd name="T8" fmla="*/ 1 w 7"/>
                  <a:gd name="T9" fmla="*/ 5 h 5"/>
                </a:gdLst>
                <a:ahLst/>
                <a:cxnLst>
                  <a:cxn ang="0">
                    <a:pos x="T0" y="T1"/>
                  </a:cxn>
                  <a:cxn ang="0">
                    <a:pos x="T2" y="T3"/>
                  </a:cxn>
                  <a:cxn ang="0">
                    <a:pos x="T4" y="T5"/>
                  </a:cxn>
                  <a:cxn ang="0">
                    <a:pos x="T6" y="T7"/>
                  </a:cxn>
                  <a:cxn ang="0">
                    <a:pos x="T8" y="T9"/>
                  </a:cxn>
                </a:cxnLst>
                <a:rect l="0" t="0" r="r" b="b"/>
                <a:pathLst>
                  <a:path w="7" h="5">
                    <a:moveTo>
                      <a:pt x="1" y="5"/>
                    </a:moveTo>
                    <a:cubicBezTo>
                      <a:pt x="7" y="4"/>
                      <a:pt x="7" y="4"/>
                      <a:pt x="7" y="4"/>
                    </a:cubicBezTo>
                    <a:cubicBezTo>
                      <a:pt x="7" y="3"/>
                      <a:pt x="7" y="1"/>
                      <a:pt x="7" y="0"/>
                    </a:cubicBezTo>
                    <a:cubicBezTo>
                      <a:pt x="0" y="0"/>
                      <a:pt x="0" y="0"/>
                      <a:pt x="0" y="0"/>
                    </a:cubicBezTo>
                    <a:cubicBezTo>
                      <a:pt x="0" y="1"/>
                      <a:pt x="0" y="3"/>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14" name="Freeform 61"/>
              <p:cNvSpPr/>
              <p:nvPr/>
            </p:nvSpPr>
            <p:spPr bwMode="auto">
              <a:xfrm>
                <a:off x="4273550" y="2170113"/>
                <a:ext cx="25400" cy="19050"/>
              </a:xfrm>
              <a:custGeom>
                <a:avLst/>
                <a:gdLst>
                  <a:gd name="T0" fmla="*/ 0 w 7"/>
                  <a:gd name="T1" fmla="*/ 4 h 5"/>
                  <a:gd name="T2" fmla="*/ 6 w 7"/>
                  <a:gd name="T3" fmla="*/ 5 h 5"/>
                  <a:gd name="T4" fmla="*/ 7 w 7"/>
                  <a:gd name="T5" fmla="*/ 1 h 5"/>
                  <a:gd name="T6" fmla="*/ 0 w 7"/>
                  <a:gd name="T7" fmla="*/ 0 h 5"/>
                  <a:gd name="T8" fmla="*/ 0 w 7"/>
                  <a:gd name="T9" fmla="*/ 4 h 5"/>
                </a:gdLst>
                <a:ahLst/>
                <a:cxnLst>
                  <a:cxn ang="0">
                    <a:pos x="T0" y="T1"/>
                  </a:cxn>
                  <a:cxn ang="0">
                    <a:pos x="T2" y="T3"/>
                  </a:cxn>
                  <a:cxn ang="0">
                    <a:pos x="T4" y="T5"/>
                  </a:cxn>
                  <a:cxn ang="0">
                    <a:pos x="T6" y="T7"/>
                  </a:cxn>
                  <a:cxn ang="0">
                    <a:pos x="T8" y="T9"/>
                  </a:cxn>
                </a:cxnLst>
                <a:rect l="0" t="0" r="r" b="b"/>
                <a:pathLst>
                  <a:path w="7" h="5">
                    <a:moveTo>
                      <a:pt x="0" y="4"/>
                    </a:moveTo>
                    <a:cubicBezTo>
                      <a:pt x="6" y="5"/>
                      <a:pt x="6" y="5"/>
                      <a:pt x="6" y="5"/>
                    </a:cubicBezTo>
                    <a:cubicBezTo>
                      <a:pt x="6" y="4"/>
                      <a:pt x="6" y="2"/>
                      <a:pt x="7" y="1"/>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15" name="Freeform 62"/>
              <p:cNvSpPr/>
              <p:nvPr/>
            </p:nvSpPr>
            <p:spPr bwMode="auto">
              <a:xfrm>
                <a:off x="4279900" y="2117726"/>
                <a:ext cx="30163" cy="22225"/>
              </a:xfrm>
              <a:custGeom>
                <a:avLst/>
                <a:gdLst>
                  <a:gd name="T0" fmla="*/ 0 w 8"/>
                  <a:gd name="T1" fmla="*/ 5 h 6"/>
                  <a:gd name="T2" fmla="*/ 6 w 8"/>
                  <a:gd name="T3" fmla="*/ 6 h 6"/>
                  <a:gd name="T4" fmla="*/ 8 w 8"/>
                  <a:gd name="T5" fmla="*/ 2 h 6"/>
                  <a:gd name="T6" fmla="*/ 2 w 8"/>
                  <a:gd name="T7" fmla="*/ 0 h 6"/>
                  <a:gd name="T8" fmla="*/ 0 w 8"/>
                  <a:gd name="T9" fmla="*/ 5 h 6"/>
                </a:gdLst>
                <a:ahLst/>
                <a:cxnLst>
                  <a:cxn ang="0">
                    <a:pos x="T0" y="T1"/>
                  </a:cxn>
                  <a:cxn ang="0">
                    <a:pos x="T2" y="T3"/>
                  </a:cxn>
                  <a:cxn ang="0">
                    <a:pos x="T4" y="T5"/>
                  </a:cxn>
                  <a:cxn ang="0">
                    <a:pos x="T6" y="T7"/>
                  </a:cxn>
                  <a:cxn ang="0">
                    <a:pos x="T8" y="T9"/>
                  </a:cxn>
                </a:cxnLst>
                <a:rect l="0" t="0" r="r" b="b"/>
                <a:pathLst>
                  <a:path w="8" h="6">
                    <a:moveTo>
                      <a:pt x="0" y="5"/>
                    </a:moveTo>
                    <a:cubicBezTo>
                      <a:pt x="6" y="6"/>
                      <a:pt x="6" y="6"/>
                      <a:pt x="6" y="6"/>
                    </a:cubicBezTo>
                    <a:cubicBezTo>
                      <a:pt x="7" y="5"/>
                      <a:pt x="7" y="4"/>
                      <a:pt x="8" y="2"/>
                    </a:cubicBezTo>
                    <a:cubicBezTo>
                      <a:pt x="2" y="0"/>
                      <a:pt x="2" y="0"/>
                      <a:pt x="2" y="0"/>
                    </a:cubicBezTo>
                    <a:cubicBezTo>
                      <a:pt x="1"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16" name="Freeform 63"/>
              <p:cNvSpPr/>
              <p:nvPr/>
            </p:nvSpPr>
            <p:spPr bwMode="auto">
              <a:xfrm>
                <a:off x="4298950" y="2068513"/>
                <a:ext cx="30163" cy="26988"/>
              </a:xfrm>
              <a:custGeom>
                <a:avLst/>
                <a:gdLst>
                  <a:gd name="T0" fmla="*/ 0 w 8"/>
                  <a:gd name="T1" fmla="*/ 5 h 7"/>
                  <a:gd name="T2" fmla="*/ 6 w 8"/>
                  <a:gd name="T3" fmla="*/ 7 h 7"/>
                  <a:gd name="T4" fmla="*/ 8 w 8"/>
                  <a:gd name="T5" fmla="*/ 4 h 7"/>
                  <a:gd name="T6" fmla="*/ 2 w 8"/>
                  <a:gd name="T7" fmla="*/ 0 h 7"/>
                  <a:gd name="T8" fmla="*/ 0 w 8"/>
                  <a:gd name="T9" fmla="*/ 5 h 7"/>
                </a:gdLst>
                <a:ahLst/>
                <a:cxnLst>
                  <a:cxn ang="0">
                    <a:pos x="T0" y="T1"/>
                  </a:cxn>
                  <a:cxn ang="0">
                    <a:pos x="T2" y="T3"/>
                  </a:cxn>
                  <a:cxn ang="0">
                    <a:pos x="T4" y="T5"/>
                  </a:cxn>
                  <a:cxn ang="0">
                    <a:pos x="T6" y="T7"/>
                  </a:cxn>
                  <a:cxn ang="0">
                    <a:pos x="T8" y="T9"/>
                  </a:cxn>
                </a:cxnLst>
                <a:rect l="0" t="0" r="r" b="b"/>
                <a:pathLst>
                  <a:path w="8" h="7">
                    <a:moveTo>
                      <a:pt x="0" y="5"/>
                    </a:moveTo>
                    <a:cubicBezTo>
                      <a:pt x="6" y="7"/>
                      <a:pt x="6" y="7"/>
                      <a:pt x="6" y="7"/>
                    </a:cubicBezTo>
                    <a:cubicBezTo>
                      <a:pt x="7" y="6"/>
                      <a:pt x="7" y="5"/>
                      <a:pt x="8" y="4"/>
                    </a:cubicBezTo>
                    <a:cubicBezTo>
                      <a:pt x="2" y="0"/>
                      <a:pt x="2" y="0"/>
                      <a:pt x="2"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17" name="Freeform 64"/>
              <p:cNvSpPr/>
              <p:nvPr/>
            </p:nvSpPr>
            <p:spPr bwMode="auto">
              <a:xfrm>
                <a:off x="4329113" y="2027238"/>
                <a:ext cx="26988" cy="30163"/>
              </a:xfrm>
              <a:custGeom>
                <a:avLst/>
                <a:gdLst>
                  <a:gd name="T0" fmla="*/ 0 w 7"/>
                  <a:gd name="T1" fmla="*/ 4 h 8"/>
                  <a:gd name="T2" fmla="*/ 5 w 7"/>
                  <a:gd name="T3" fmla="*/ 8 h 8"/>
                  <a:gd name="T4" fmla="*/ 7 w 7"/>
                  <a:gd name="T5" fmla="*/ 4 h 8"/>
                  <a:gd name="T6" fmla="*/ 3 w 7"/>
                  <a:gd name="T7" fmla="*/ 0 h 8"/>
                  <a:gd name="T8" fmla="*/ 0 w 7"/>
                  <a:gd name="T9" fmla="*/ 4 h 8"/>
                </a:gdLst>
                <a:ahLst/>
                <a:cxnLst>
                  <a:cxn ang="0">
                    <a:pos x="T0" y="T1"/>
                  </a:cxn>
                  <a:cxn ang="0">
                    <a:pos x="T2" y="T3"/>
                  </a:cxn>
                  <a:cxn ang="0">
                    <a:pos x="T4" y="T5"/>
                  </a:cxn>
                  <a:cxn ang="0">
                    <a:pos x="T6" y="T7"/>
                  </a:cxn>
                  <a:cxn ang="0">
                    <a:pos x="T8" y="T9"/>
                  </a:cxn>
                </a:cxnLst>
                <a:rect l="0" t="0" r="r" b="b"/>
                <a:pathLst>
                  <a:path w="7" h="8">
                    <a:moveTo>
                      <a:pt x="0" y="4"/>
                    </a:moveTo>
                    <a:cubicBezTo>
                      <a:pt x="5" y="8"/>
                      <a:pt x="5" y="8"/>
                      <a:pt x="5" y="8"/>
                    </a:cubicBezTo>
                    <a:cubicBezTo>
                      <a:pt x="6" y="6"/>
                      <a:pt x="7" y="5"/>
                      <a:pt x="7" y="4"/>
                    </a:cubicBezTo>
                    <a:cubicBezTo>
                      <a:pt x="3" y="0"/>
                      <a:pt x="3" y="0"/>
                      <a:pt x="3" y="0"/>
                    </a:cubicBezTo>
                    <a:cubicBezTo>
                      <a:pt x="2" y="1"/>
                      <a:pt x="1" y="2"/>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18" name="Freeform 65"/>
              <p:cNvSpPr/>
              <p:nvPr/>
            </p:nvSpPr>
            <p:spPr bwMode="auto">
              <a:xfrm>
                <a:off x="4362450" y="1989138"/>
                <a:ext cx="30163" cy="30163"/>
              </a:xfrm>
              <a:custGeom>
                <a:avLst/>
                <a:gdLst>
                  <a:gd name="T0" fmla="*/ 0 w 8"/>
                  <a:gd name="T1" fmla="*/ 3 h 8"/>
                  <a:gd name="T2" fmla="*/ 4 w 8"/>
                  <a:gd name="T3" fmla="*/ 8 h 8"/>
                  <a:gd name="T4" fmla="*/ 8 w 8"/>
                  <a:gd name="T5" fmla="*/ 5 h 8"/>
                  <a:gd name="T6" fmla="*/ 4 w 8"/>
                  <a:gd name="T7" fmla="*/ 0 h 8"/>
                  <a:gd name="T8" fmla="*/ 0 w 8"/>
                  <a:gd name="T9" fmla="*/ 3 h 8"/>
                </a:gdLst>
                <a:ahLst/>
                <a:cxnLst>
                  <a:cxn ang="0">
                    <a:pos x="T0" y="T1"/>
                  </a:cxn>
                  <a:cxn ang="0">
                    <a:pos x="T2" y="T3"/>
                  </a:cxn>
                  <a:cxn ang="0">
                    <a:pos x="T4" y="T5"/>
                  </a:cxn>
                  <a:cxn ang="0">
                    <a:pos x="T6" y="T7"/>
                  </a:cxn>
                  <a:cxn ang="0">
                    <a:pos x="T8" y="T9"/>
                  </a:cxn>
                </a:cxnLst>
                <a:rect l="0" t="0" r="r" b="b"/>
                <a:pathLst>
                  <a:path w="8" h="8">
                    <a:moveTo>
                      <a:pt x="0" y="3"/>
                    </a:moveTo>
                    <a:cubicBezTo>
                      <a:pt x="4" y="8"/>
                      <a:pt x="4" y="8"/>
                      <a:pt x="4" y="8"/>
                    </a:cubicBezTo>
                    <a:cubicBezTo>
                      <a:pt x="5" y="7"/>
                      <a:pt x="7" y="6"/>
                      <a:pt x="8" y="5"/>
                    </a:cubicBezTo>
                    <a:cubicBezTo>
                      <a:pt x="4" y="0"/>
                      <a:pt x="4" y="0"/>
                      <a:pt x="4" y="0"/>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19" name="Freeform 66"/>
              <p:cNvSpPr/>
              <p:nvPr/>
            </p:nvSpPr>
            <p:spPr bwMode="auto">
              <a:xfrm>
                <a:off x="4403725" y="1963738"/>
                <a:ext cx="26988" cy="25400"/>
              </a:xfrm>
              <a:custGeom>
                <a:avLst/>
                <a:gdLst>
                  <a:gd name="T0" fmla="*/ 0 w 7"/>
                  <a:gd name="T1" fmla="*/ 2 h 7"/>
                  <a:gd name="T2" fmla="*/ 4 w 7"/>
                  <a:gd name="T3" fmla="*/ 7 h 7"/>
                  <a:gd name="T4" fmla="*/ 7 w 7"/>
                  <a:gd name="T5" fmla="*/ 5 h 7"/>
                  <a:gd name="T6" fmla="*/ 4 w 7"/>
                  <a:gd name="T7" fmla="*/ 0 h 7"/>
                  <a:gd name="T8" fmla="*/ 0 w 7"/>
                  <a:gd name="T9" fmla="*/ 2 h 7"/>
                </a:gdLst>
                <a:ahLst/>
                <a:cxnLst>
                  <a:cxn ang="0">
                    <a:pos x="T0" y="T1"/>
                  </a:cxn>
                  <a:cxn ang="0">
                    <a:pos x="T2" y="T3"/>
                  </a:cxn>
                  <a:cxn ang="0">
                    <a:pos x="T4" y="T5"/>
                  </a:cxn>
                  <a:cxn ang="0">
                    <a:pos x="T6" y="T7"/>
                  </a:cxn>
                  <a:cxn ang="0">
                    <a:pos x="T8" y="T9"/>
                  </a:cxn>
                </a:cxnLst>
                <a:rect l="0" t="0" r="r" b="b"/>
                <a:pathLst>
                  <a:path w="7" h="7">
                    <a:moveTo>
                      <a:pt x="0" y="2"/>
                    </a:moveTo>
                    <a:cubicBezTo>
                      <a:pt x="4" y="7"/>
                      <a:pt x="4" y="7"/>
                      <a:pt x="4" y="7"/>
                    </a:cubicBezTo>
                    <a:cubicBezTo>
                      <a:pt x="5" y="7"/>
                      <a:pt x="6" y="6"/>
                      <a:pt x="7" y="5"/>
                    </a:cubicBezTo>
                    <a:cubicBezTo>
                      <a:pt x="4" y="0"/>
                      <a:pt x="4" y="0"/>
                      <a:pt x="4" y="0"/>
                    </a:cubicBezTo>
                    <a:cubicBezTo>
                      <a:pt x="3" y="0"/>
                      <a:pt x="2"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20" name="Freeform 67"/>
              <p:cNvSpPr/>
              <p:nvPr/>
            </p:nvSpPr>
            <p:spPr bwMode="auto">
              <a:xfrm>
                <a:off x="4452938" y="1941513"/>
                <a:ext cx="22225" cy="28575"/>
              </a:xfrm>
              <a:custGeom>
                <a:avLst/>
                <a:gdLst>
                  <a:gd name="T0" fmla="*/ 0 w 6"/>
                  <a:gd name="T1" fmla="*/ 2 h 8"/>
                  <a:gd name="T2" fmla="*/ 2 w 6"/>
                  <a:gd name="T3" fmla="*/ 8 h 8"/>
                  <a:gd name="T4" fmla="*/ 6 w 6"/>
                  <a:gd name="T5" fmla="*/ 6 h 8"/>
                  <a:gd name="T6" fmla="*/ 4 w 6"/>
                  <a:gd name="T7" fmla="*/ 0 h 8"/>
                  <a:gd name="T8" fmla="*/ 0 w 6"/>
                  <a:gd name="T9" fmla="*/ 2 h 8"/>
                </a:gdLst>
                <a:ahLst/>
                <a:cxnLst>
                  <a:cxn ang="0">
                    <a:pos x="T0" y="T1"/>
                  </a:cxn>
                  <a:cxn ang="0">
                    <a:pos x="T2" y="T3"/>
                  </a:cxn>
                  <a:cxn ang="0">
                    <a:pos x="T4" y="T5"/>
                  </a:cxn>
                  <a:cxn ang="0">
                    <a:pos x="T6" y="T7"/>
                  </a:cxn>
                  <a:cxn ang="0">
                    <a:pos x="T8" y="T9"/>
                  </a:cxn>
                </a:cxnLst>
                <a:rect l="0" t="0" r="r" b="b"/>
                <a:pathLst>
                  <a:path w="6" h="8">
                    <a:moveTo>
                      <a:pt x="0" y="2"/>
                    </a:moveTo>
                    <a:cubicBezTo>
                      <a:pt x="2" y="8"/>
                      <a:pt x="2" y="8"/>
                      <a:pt x="2" y="8"/>
                    </a:cubicBezTo>
                    <a:cubicBezTo>
                      <a:pt x="3" y="7"/>
                      <a:pt x="5" y="7"/>
                      <a:pt x="6" y="6"/>
                    </a:cubicBezTo>
                    <a:cubicBezTo>
                      <a:pt x="4" y="0"/>
                      <a:pt x="4" y="0"/>
                      <a:pt x="4" y="0"/>
                    </a:cubicBezTo>
                    <a:cubicBezTo>
                      <a:pt x="3" y="0"/>
                      <a:pt x="1" y="1"/>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21" name="Freeform 68"/>
              <p:cNvSpPr/>
              <p:nvPr/>
            </p:nvSpPr>
            <p:spPr bwMode="auto">
              <a:xfrm>
                <a:off x="4502150" y="1928813"/>
                <a:ext cx="22225" cy="26988"/>
              </a:xfrm>
              <a:custGeom>
                <a:avLst/>
                <a:gdLst>
                  <a:gd name="T0" fmla="*/ 0 w 6"/>
                  <a:gd name="T1" fmla="*/ 1 h 7"/>
                  <a:gd name="T2" fmla="*/ 1 w 6"/>
                  <a:gd name="T3" fmla="*/ 7 h 7"/>
                  <a:gd name="T4" fmla="*/ 6 w 6"/>
                  <a:gd name="T5" fmla="*/ 6 h 7"/>
                  <a:gd name="T6" fmla="*/ 5 w 6"/>
                  <a:gd name="T7" fmla="*/ 0 h 7"/>
                  <a:gd name="T8" fmla="*/ 0 w 6"/>
                  <a:gd name="T9" fmla="*/ 1 h 7"/>
                </a:gdLst>
                <a:ahLst/>
                <a:cxnLst>
                  <a:cxn ang="0">
                    <a:pos x="T0" y="T1"/>
                  </a:cxn>
                  <a:cxn ang="0">
                    <a:pos x="T2" y="T3"/>
                  </a:cxn>
                  <a:cxn ang="0">
                    <a:pos x="T4" y="T5"/>
                  </a:cxn>
                  <a:cxn ang="0">
                    <a:pos x="T6" y="T7"/>
                  </a:cxn>
                  <a:cxn ang="0">
                    <a:pos x="T8" y="T9"/>
                  </a:cxn>
                </a:cxnLst>
                <a:rect l="0" t="0" r="r" b="b"/>
                <a:pathLst>
                  <a:path w="6" h="7">
                    <a:moveTo>
                      <a:pt x="0" y="1"/>
                    </a:moveTo>
                    <a:cubicBezTo>
                      <a:pt x="1" y="7"/>
                      <a:pt x="1" y="7"/>
                      <a:pt x="1" y="7"/>
                    </a:cubicBezTo>
                    <a:cubicBezTo>
                      <a:pt x="3" y="7"/>
                      <a:pt x="4" y="7"/>
                      <a:pt x="6" y="6"/>
                    </a:cubicBezTo>
                    <a:cubicBezTo>
                      <a:pt x="5" y="0"/>
                      <a:pt x="5" y="0"/>
                      <a:pt x="5" y="0"/>
                    </a:cubicBezTo>
                    <a:cubicBezTo>
                      <a:pt x="3"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grpSp>
        <p:sp>
          <p:nvSpPr>
            <p:cNvPr id="86" name="矩形 85"/>
            <p:cNvSpPr/>
            <p:nvPr/>
          </p:nvSpPr>
          <p:spPr>
            <a:xfrm>
              <a:off x="4820140" y="2088305"/>
              <a:ext cx="309880" cy="368300"/>
            </a:xfrm>
            <a:prstGeom prst="rect">
              <a:avLst/>
            </a:prstGeom>
          </p:spPr>
          <p:txBody>
            <a:bodyPr wrap="none">
              <a:spAutoFit/>
            </a:bodyPr>
            <a:lstStyle/>
            <a:p>
              <a:endParaRPr lang="zh-CN" altLang="en-US" dirty="0">
                <a:solidFill>
                  <a:schemeClr val="bg1"/>
                </a:solidFill>
                <a:ea typeface="微软雅黑" panose="020B0503020204020204" pitchFamily="34" charset="-122"/>
              </a:endParaRPr>
            </a:p>
          </p:txBody>
        </p:sp>
        <p:sp>
          <p:nvSpPr>
            <p:cNvPr id="87" name="文本框 86"/>
            <p:cNvSpPr txBox="1"/>
            <p:nvPr/>
          </p:nvSpPr>
          <p:spPr>
            <a:xfrm>
              <a:off x="3924155" y="1825873"/>
              <a:ext cx="934867" cy="830997"/>
            </a:xfrm>
            <a:prstGeom prst="rect">
              <a:avLst/>
            </a:prstGeom>
            <a:noFill/>
          </p:spPr>
          <p:txBody>
            <a:bodyPr wrap="square" rtlCol="0">
              <a:spAutoFit/>
            </a:bodyPr>
            <a:lstStyle/>
            <a:p>
              <a:r>
                <a:rPr lang="en-US" altLang="zh-CN" sz="4800" b="1" dirty="0">
                  <a:solidFill>
                    <a:schemeClr val="bg1"/>
                  </a:solidFill>
                  <a:ea typeface="微软雅黑" panose="020B0503020204020204" pitchFamily="34" charset="-122"/>
                </a:rPr>
                <a:t>01</a:t>
              </a:r>
              <a:endParaRPr lang="zh-CN" altLang="en-US" sz="4800" b="1" dirty="0">
                <a:solidFill>
                  <a:schemeClr val="bg1"/>
                </a:solidFill>
                <a:ea typeface="微软雅黑" panose="020B0503020204020204" pitchFamily="34" charset="-122"/>
              </a:endParaRPr>
            </a:p>
          </p:txBody>
        </p:sp>
      </p:grpSp>
      <p:grpSp>
        <p:nvGrpSpPr>
          <p:cNvPr id="122" name="组合 121"/>
          <p:cNvGrpSpPr/>
          <p:nvPr/>
        </p:nvGrpSpPr>
        <p:grpSpPr>
          <a:xfrm>
            <a:off x="3822793" y="3838681"/>
            <a:ext cx="2111012" cy="920128"/>
            <a:chOff x="3822793" y="4135861"/>
            <a:chExt cx="2111012" cy="920128"/>
          </a:xfrm>
        </p:grpSpPr>
        <p:sp>
          <p:nvSpPr>
            <p:cNvPr id="123" name="Freeform 9"/>
            <p:cNvSpPr/>
            <p:nvPr/>
          </p:nvSpPr>
          <p:spPr bwMode="auto">
            <a:xfrm>
              <a:off x="3854035" y="4135861"/>
              <a:ext cx="2079770" cy="920128"/>
            </a:xfrm>
            <a:custGeom>
              <a:avLst/>
              <a:gdLst>
                <a:gd name="T0" fmla="*/ 1133 w 1133"/>
                <a:gd name="T1" fmla="*/ 218 h 500"/>
                <a:gd name="T2" fmla="*/ 860 w 1133"/>
                <a:gd name="T3" fmla="*/ 0 h 500"/>
                <a:gd name="T4" fmla="*/ 0 w 1133"/>
                <a:gd name="T5" fmla="*/ 0 h 500"/>
                <a:gd name="T6" fmla="*/ 0 w 1133"/>
                <a:gd name="T7" fmla="*/ 216 h 500"/>
                <a:gd name="T8" fmla="*/ 33 w 1133"/>
                <a:gd name="T9" fmla="*/ 246 h 500"/>
                <a:gd name="T10" fmla="*/ 0 w 1133"/>
                <a:gd name="T11" fmla="*/ 270 h 500"/>
                <a:gd name="T12" fmla="*/ 0 w 1133"/>
                <a:gd name="T13" fmla="*/ 500 h 500"/>
                <a:gd name="T14" fmla="*/ 850 w 1133"/>
                <a:gd name="T15" fmla="*/ 500 h 500"/>
                <a:gd name="T16" fmla="*/ 1121 w 1133"/>
                <a:gd name="T17" fmla="*/ 287 h 500"/>
                <a:gd name="T18" fmla="*/ 1133 w 1133"/>
                <a:gd name="T19" fmla="*/ 225 h 500"/>
                <a:gd name="T20" fmla="*/ 1133 w 1133"/>
                <a:gd name="T21" fmla="*/ 218 h 500"/>
                <a:gd name="connsiteX0" fmla="*/ 10000 w 10000"/>
                <a:gd name="connsiteY0" fmla="*/ 4500 h 10000"/>
                <a:gd name="connsiteX1" fmla="*/ 7590 w 10000"/>
                <a:gd name="connsiteY1" fmla="*/ 0 h 10000"/>
                <a:gd name="connsiteX2" fmla="*/ 0 w 10000"/>
                <a:gd name="connsiteY2" fmla="*/ 0 h 10000"/>
                <a:gd name="connsiteX3" fmla="*/ 0 w 10000"/>
                <a:gd name="connsiteY3" fmla="*/ 4320 h 10000"/>
                <a:gd name="connsiteX4" fmla="*/ 291 w 10000"/>
                <a:gd name="connsiteY4" fmla="*/ 4920 h 10000"/>
                <a:gd name="connsiteX5" fmla="*/ 0 w 10000"/>
                <a:gd name="connsiteY5" fmla="*/ 5400 h 10000"/>
                <a:gd name="connsiteX6" fmla="*/ 0 w 10000"/>
                <a:gd name="connsiteY6" fmla="*/ 10000 h 10000"/>
                <a:gd name="connsiteX7" fmla="*/ 7502 w 10000"/>
                <a:gd name="connsiteY7" fmla="*/ 10000 h 10000"/>
                <a:gd name="connsiteX8" fmla="*/ 9894 w 10000"/>
                <a:gd name="connsiteY8" fmla="*/ 5740 h 10000"/>
                <a:gd name="connsiteX9" fmla="*/ 10000 w 10000"/>
                <a:gd name="connsiteY9" fmla="*/ 4500 h 10000"/>
                <a:gd name="connsiteX0-1" fmla="*/ 9950 w 9950"/>
                <a:gd name="connsiteY0-2" fmla="*/ 4568 h 10000"/>
                <a:gd name="connsiteX1-3" fmla="*/ 7590 w 9950"/>
                <a:gd name="connsiteY1-4" fmla="*/ 0 h 10000"/>
                <a:gd name="connsiteX2-5" fmla="*/ 0 w 9950"/>
                <a:gd name="connsiteY2-6" fmla="*/ 0 h 10000"/>
                <a:gd name="connsiteX3-7" fmla="*/ 0 w 9950"/>
                <a:gd name="connsiteY3-8" fmla="*/ 4320 h 10000"/>
                <a:gd name="connsiteX4-9" fmla="*/ 291 w 9950"/>
                <a:gd name="connsiteY4-10" fmla="*/ 4920 h 10000"/>
                <a:gd name="connsiteX5-11" fmla="*/ 0 w 9950"/>
                <a:gd name="connsiteY5-12" fmla="*/ 5400 h 10000"/>
                <a:gd name="connsiteX6-13" fmla="*/ 0 w 9950"/>
                <a:gd name="connsiteY6-14" fmla="*/ 10000 h 10000"/>
                <a:gd name="connsiteX7-15" fmla="*/ 7502 w 9950"/>
                <a:gd name="connsiteY7-16" fmla="*/ 10000 h 10000"/>
                <a:gd name="connsiteX8-17" fmla="*/ 9894 w 9950"/>
                <a:gd name="connsiteY8-18" fmla="*/ 5740 h 10000"/>
                <a:gd name="connsiteX9-19" fmla="*/ 9950 w 9950"/>
                <a:gd name="connsiteY9-20" fmla="*/ 4568 h 10000"/>
                <a:gd name="connsiteX0-21" fmla="*/ 10000 w 10032"/>
                <a:gd name="connsiteY0-22" fmla="*/ 4568 h 10000"/>
                <a:gd name="connsiteX1-23" fmla="*/ 7628 w 10032"/>
                <a:gd name="connsiteY1-24" fmla="*/ 0 h 10000"/>
                <a:gd name="connsiteX2-25" fmla="*/ 0 w 10032"/>
                <a:gd name="connsiteY2-26" fmla="*/ 0 h 10000"/>
                <a:gd name="connsiteX3-27" fmla="*/ 0 w 10032"/>
                <a:gd name="connsiteY3-28" fmla="*/ 4320 h 10000"/>
                <a:gd name="connsiteX4-29" fmla="*/ 292 w 10032"/>
                <a:gd name="connsiteY4-30" fmla="*/ 4920 h 10000"/>
                <a:gd name="connsiteX5-31" fmla="*/ 0 w 10032"/>
                <a:gd name="connsiteY5-32" fmla="*/ 5400 h 10000"/>
                <a:gd name="connsiteX6-33" fmla="*/ 0 w 10032"/>
                <a:gd name="connsiteY6-34" fmla="*/ 10000 h 10000"/>
                <a:gd name="connsiteX7-35" fmla="*/ 7540 w 10032"/>
                <a:gd name="connsiteY7-36" fmla="*/ 10000 h 10000"/>
                <a:gd name="connsiteX8-37" fmla="*/ 10025 w 10032"/>
                <a:gd name="connsiteY8-38" fmla="*/ 5331 h 10000"/>
                <a:gd name="connsiteX9-39" fmla="*/ 10000 w 10032"/>
                <a:gd name="connsiteY9-40" fmla="*/ 4568 h 10000"/>
                <a:gd name="connsiteX0-41" fmla="*/ 10000 w 10025"/>
                <a:gd name="connsiteY0-42" fmla="*/ 4568 h 10000"/>
                <a:gd name="connsiteX1-43" fmla="*/ 7628 w 10025"/>
                <a:gd name="connsiteY1-44" fmla="*/ 0 h 10000"/>
                <a:gd name="connsiteX2-45" fmla="*/ 0 w 10025"/>
                <a:gd name="connsiteY2-46" fmla="*/ 0 h 10000"/>
                <a:gd name="connsiteX3-47" fmla="*/ 0 w 10025"/>
                <a:gd name="connsiteY3-48" fmla="*/ 4320 h 10000"/>
                <a:gd name="connsiteX4-49" fmla="*/ 292 w 10025"/>
                <a:gd name="connsiteY4-50" fmla="*/ 4920 h 10000"/>
                <a:gd name="connsiteX5-51" fmla="*/ 0 w 10025"/>
                <a:gd name="connsiteY5-52" fmla="*/ 5400 h 10000"/>
                <a:gd name="connsiteX6-53" fmla="*/ 0 w 10025"/>
                <a:gd name="connsiteY6-54" fmla="*/ 10000 h 10000"/>
                <a:gd name="connsiteX7-55" fmla="*/ 7540 w 10025"/>
                <a:gd name="connsiteY7-56" fmla="*/ 10000 h 10000"/>
                <a:gd name="connsiteX8-57" fmla="*/ 10025 w 10025"/>
                <a:gd name="connsiteY8-58" fmla="*/ 5331 h 10000"/>
                <a:gd name="connsiteX9-59" fmla="*/ 10000 w 10025"/>
                <a:gd name="connsiteY9-60" fmla="*/ 4568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0025" h="10000">
                  <a:moveTo>
                    <a:pt x="10000" y="4568"/>
                  </a:moveTo>
                  <a:lnTo>
                    <a:pt x="7628" y="0"/>
                  </a:lnTo>
                  <a:lnTo>
                    <a:pt x="0" y="0"/>
                  </a:lnTo>
                  <a:lnTo>
                    <a:pt x="0" y="4320"/>
                  </a:lnTo>
                  <a:lnTo>
                    <a:pt x="292" y="4920"/>
                  </a:lnTo>
                  <a:lnTo>
                    <a:pt x="0" y="5400"/>
                  </a:lnTo>
                  <a:lnTo>
                    <a:pt x="0" y="10000"/>
                  </a:lnTo>
                  <a:lnTo>
                    <a:pt x="7540" y="10000"/>
                  </a:lnTo>
                  <a:lnTo>
                    <a:pt x="10025" y="5331"/>
                  </a:lnTo>
                  <a:cubicBezTo>
                    <a:pt x="10017" y="5077"/>
                    <a:pt x="10008" y="4822"/>
                    <a:pt x="10000" y="4568"/>
                  </a:cubicBezTo>
                  <a:close/>
                </a:path>
              </a:pathLst>
            </a:custGeom>
            <a:solidFill>
              <a:schemeClr val="bg1">
                <a:alpha val="20000"/>
              </a:schemeClr>
            </a:solidFill>
            <a:ln>
              <a:noFill/>
            </a:ln>
            <a:effec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grpSp>
          <p:nvGrpSpPr>
            <p:cNvPr id="124" name="组合 123"/>
            <p:cNvGrpSpPr/>
            <p:nvPr/>
          </p:nvGrpSpPr>
          <p:grpSpPr>
            <a:xfrm>
              <a:off x="4749916" y="4202824"/>
              <a:ext cx="789068" cy="791548"/>
              <a:chOff x="4362450" y="3609976"/>
              <a:chExt cx="504826" cy="506413"/>
            </a:xfrm>
            <a:solidFill>
              <a:schemeClr val="bg1">
                <a:alpha val="80000"/>
              </a:schemeClr>
            </a:solidFill>
          </p:grpSpPr>
          <p:sp>
            <p:nvSpPr>
              <p:cNvPr id="127" name="Freeform 14"/>
              <p:cNvSpPr/>
              <p:nvPr/>
            </p:nvSpPr>
            <p:spPr bwMode="auto">
              <a:xfrm>
                <a:off x="4441825" y="3643313"/>
                <a:ext cx="142875" cy="71438"/>
              </a:xfrm>
              <a:custGeom>
                <a:avLst/>
                <a:gdLst>
                  <a:gd name="T0" fmla="*/ 0 w 38"/>
                  <a:gd name="T1" fmla="*/ 9 h 19"/>
                  <a:gd name="T2" fmla="*/ 38 w 38"/>
                  <a:gd name="T3" fmla="*/ 19 h 19"/>
                  <a:gd name="T4" fmla="*/ 12 w 38"/>
                  <a:gd name="T5" fmla="*/ 0 h 19"/>
                  <a:gd name="T6" fmla="*/ 0 w 38"/>
                  <a:gd name="T7" fmla="*/ 9 h 19"/>
                </a:gdLst>
                <a:ahLst/>
                <a:cxnLst>
                  <a:cxn ang="0">
                    <a:pos x="T0" y="T1"/>
                  </a:cxn>
                  <a:cxn ang="0">
                    <a:pos x="T2" y="T3"/>
                  </a:cxn>
                  <a:cxn ang="0">
                    <a:pos x="T4" y="T5"/>
                  </a:cxn>
                  <a:cxn ang="0">
                    <a:pos x="T6" y="T7"/>
                  </a:cxn>
                </a:cxnLst>
                <a:rect l="0" t="0" r="r" b="b"/>
                <a:pathLst>
                  <a:path w="38" h="19">
                    <a:moveTo>
                      <a:pt x="0" y="9"/>
                    </a:moveTo>
                    <a:cubicBezTo>
                      <a:pt x="38" y="19"/>
                      <a:pt x="38" y="19"/>
                      <a:pt x="38" y="19"/>
                    </a:cubicBezTo>
                    <a:cubicBezTo>
                      <a:pt x="12" y="0"/>
                      <a:pt x="12" y="0"/>
                      <a:pt x="12" y="0"/>
                    </a:cubicBezTo>
                    <a:cubicBezTo>
                      <a:pt x="8" y="3"/>
                      <a:pt x="4" y="6"/>
                      <a:pt x="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28" name="Freeform 15"/>
              <p:cNvSpPr/>
              <p:nvPr/>
            </p:nvSpPr>
            <p:spPr bwMode="auto">
              <a:xfrm>
                <a:off x="4505325" y="3616326"/>
                <a:ext cx="136525" cy="98425"/>
              </a:xfrm>
              <a:custGeom>
                <a:avLst/>
                <a:gdLst>
                  <a:gd name="T0" fmla="*/ 0 w 36"/>
                  <a:gd name="T1" fmla="*/ 5 h 26"/>
                  <a:gd name="T2" fmla="*/ 36 w 36"/>
                  <a:gd name="T3" fmla="*/ 26 h 26"/>
                  <a:gd name="T4" fmla="*/ 16 w 36"/>
                  <a:gd name="T5" fmla="*/ 0 h 26"/>
                  <a:gd name="T6" fmla="*/ 0 w 36"/>
                  <a:gd name="T7" fmla="*/ 5 h 26"/>
                </a:gdLst>
                <a:ahLst/>
                <a:cxnLst>
                  <a:cxn ang="0">
                    <a:pos x="T0" y="T1"/>
                  </a:cxn>
                  <a:cxn ang="0">
                    <a:pos x="T2" y="T3"/>
                  </a:cxn>
                  <a:cxn ang="0">
                    <a:pos x="T4" y="T5"/>
                  </a:cxn>
                  <a:cxn ang="0">
                    <a:pos x="T6" y="T7"/>
                  </a:cxn>
                </a:cxnLst>
                <a:rect l="0" t="0" r="r" b="b"/>
                <a:pathLst>
                  <a:path w="36" h="26">
                    <a:moveTo>
                      <a:pt x="0" y="5"/>
                    </a:moveTo>
                    <a:cubicBezTo>
                      <a:pt x="36" y="26"/>
                      <a:pt x="36" y="26"/>
                      <a:pt x="36" y="26"/>
                    </a:cubicBezTo>
                    <a:cubicBezTo>
                      <a:pt x="16" y="0"/>
                      <a:pt x="16" y="0"/>
                      <a:pt x="16" y="0"/>
                    </a:cubicBezTo>
                    <a:cubicBezTo>
                      <a:pt x="11" y="1"/>
                      <a:pt x="5" y="2"/>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29" name="Freeform 16"/>
              <p:cNvSpPr/>
              <p:nvPr/>
            </p:nvSpPr>
            <p:spPr bwMode="auto">
              <a:xfrm>
                <a:off x="4587875" y="3609976"/>
                <a:ext cx="101600" cy="120650"/>
              </a:xfrm>
              <a:custGeom>
                <a:avLst/>
                <a:gdLst>
                  <a:gd name="T0" fmla="*/ 0 w 27"/>
                  <a:gd name="T1" fmla="*/ 1 h 32"/>
                  <a:gd name="T2" fmla="*/ 27 w 27"/>
                  <a:gd name="T3" fmla="*/ 32 h 32"/>
                  <a:gd name="T4" fmla="*/ 18 w 27"/>
                  <a:gd name="T5" fmla="*/ 1 h 32"/>
                  <a:gd name="T6" fmla="*/ 7 w 27"/>
                  <a:gd name="T7" fmla="*/ 0 h 32"/>
                  <a:gd name="T8" fmla="*/ 0 w 27"/>
                  <a:gd name="T9" fmla="*/ 1 h 32"/>
                </a:gdLst>
                <a:ahLst/>
                <a:cxnLst>
                  <a:cxn ang="0">
                    <a:pos x="T0" y="T1"/>
                  </a:cxn>
                  <a:cxn ang="0">
                    <a:pos x="T2" y="T3"/>
                  </a:cxn>
                  <a:cxn ang="0">
                    <a:pos x="T4" y="T5"/>
                  </a:cxn>
                  <a:cxn ang="0">
                    <a:pos x="T6" y="T7"/>
                  </a:cxn>
                  <a:cxn ang="0">
                    <a:pos x="T8" y="T9"/>
                  </a:cxn>
                </a:cxnLst>
                <a:rect l="0" t="0" r="r" b="b"/>
                <a:pathLst>
                  <a:path w="27" h="32">
                    <a:moveTo>
                      <a:pt x="0" y="1"/>
                    </a:moveTo>
                    <a:cubicBezTo>
                      <a:pt x="27" y="32"/>
                      <a:pt x="27" y="32"/>
                      <a:pt x="27" y="32"/>
                    </a:cubicBezTo>
                    <a:cubicBezTo>
                      <a:pt x="18" y="1"/>
                      <a:pt x="18" y="1"/>
                      <a:pt x="18" y="1"/>
                    </a:cubicBezTo>
                    <a:cubicBezTo>
                      <a:pt x="14" y="1"/>
                      <a:pt x="11" y="0"/>
                      <a:pt x="7" y="0"/>
                    </a:cubicBezTo>
                    <a:cubicBezTo>
                      <a:pt x="5"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30" name="Freeform 17"/>
              <p:cNvSpPr/>
              <p:nvPr/>
            </p:nvSpPr>
            <p:spPr bwMode="auto">
              <a:xfrm>
                <a:off x="4678363" y="3621088"/>
                <a:ext cx="60325" cy="134938"/>
              </a:xfrm>
              <a:custGeom>
                <a:avLst/>
                <a:gdLst>
                  <a:gd name="T0" fmla="*/ 0 w 16"/>
                  <a:gd name="T1" fmla="*/ 0 h 36"/>
                  <a:gd name="T2" fmla="*/ 14 w 16"/>
                  <a:gd name="T3" fmla="*/ 36 h 36"/>
                  <a:gd name="T4" fmla="*/ 16 w 16"/>
                  <a:gd name="T5" fmla="*/ 6 h 36"/>
                  <a:gd name="T6" fmla="*/ 0 w 16"/>
                  <a:gd name="T7" fmla="*/ 0 h 36"/>
                </a:gdLst>
                <a:ahLst/>
                <a:cxnLst>
                  <a:cxn ang="0">
                    <a:pos x="T0" y="T1"/>
                  </a:cxn>
                  <a:cxn ang="0">
                    <a:pos x="T2" y="T3"/>
                  </a:cxn>
                  <a:cxn ang="0">
                    <a:pos x="T4" y="T5"/>
                  </a:cxn>
                  <a:cxn ang="0">
                    <a:pos x="T6" y="T7"/>
                  </a:cxn>
                </a:cxnLst>
                <a:rect l="0" t="0" r="r" b="b"/>
                <a:pathLst>
                  <a:path w="16" h="36">
                    <a:moveTo>
                      <a:pt x="0" y="0"/>
                    </a:moveTo>
                    <a:cubicBezTo>
                      <a:pt x="14" y="36"/>
                      <a:pt x="14" y="36"/>
                      <a:pt x="14" y="36"/>
                    </a:cubicBezTo>
                    <a:cubicBezTo>
                      <a:pt x="16" y="6"/>
                      <a:pt x="16" y="6"/>
                      <a:pt x="16" y="6"/>
                    </a:cubicBezTo>
                    <a:cubicBezTo>
                      <a:pt x="11" y="3"/>
                      <a:pt x="6"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31" name="Freeform 18"/>
              <p:cNvSpPr/>
              <p:nvPr/>
            </p:nvSpPr>
            <p:spPr bwMode="auto">
              <a:xfrm>
                <a:off x="4757738" y="3659188"/>
                <a:ext cx="49213" cy="134938"/>
              </a:xfrm>
              <a:custGeom>
                <a:avLst/>
                <a:gdLst>
                  <a:gd name="T0" fmla="*/ 0 w 13"/>
                  <a:gd name="T1" fmla="*/ 0 h 36"/>
                  <a:gd name="T2" fmla="*/ 2 w 13"/>
                  <a:gd name="T3" fmla="*/ 36 h 36"/>
                  <a:gd name="T4" fmla="*/ 13 w 13"/>
                  <a:gd name="T5" fmla="*/ 11 h 36"/>
                  <a:gd name="T6" fmla="*/ 0 w 13"/>
                  <a:gd name="T7" fmla="*/ 0 h 36"/>
                </a:gdLst>
                <a:ahLst/>
                <a:cxnLst>
                  <a:cxn ang="0">
                    <a:pos x="T0" y="T1"/>
                  </a:cxn>
                  <a:cxn ang="0">
                    <a:pos x="T2" y="T3"/>
                  </a:cxn>
                  <a:cxn ang="0">
                    <a:pos x="T4" y="T5"/>
                  </a:cxn>
                  <a:cxn ang="0">
                    <a:pos x="T6" y="T7"/>
                  </a:cxn>
                </a:cxnLst>
                <a:rect l="0" t="0" r="r" b="b"/>
                <a:pathLst>
                  <a:path w="13" h="36">
                    <a:moveTo>
                      <a:pt x="0" y="0"/>
                    </a:moveTo>
                    <a:cubicBezTo>
                      <a:pt x="2" y="36"/>
                      <a:pt x="2" y="36"/>
                      <a:pt x="2" y="36"/>
                    </a:cubicBezTo>
                    <a:cubicBezTo>
                      <a:pt x="13" y="11"/>
                      <a:pt x="13" y="11"/>
                      <a:pt x="13" y="11"/>
                    </a:cubicBezTo>
                    <a:cubicBezTo>
                      <a:pt x="9" y="6"/>
                      <a:pt x="5"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32" name="Freeform 19"/>
              <p:cNvSpPr/>
              <p:nvPr/>
            </p:nvSpPr>
            <p:spPr bwMode="auto">
              <a:xfrm>
                <a:off x="4779963" y="3717926"/>
                <a:ext cx="68263" cy="120650"/>
              </a:xfrm>
              <a:custGeom>
                <a:avLst/>
                <a:gdLst>
                  <a:gd name="T0" fmla="*/ 11 w 18"/>
                  <a:gd name="T1" fmla="*/ 0 h 32"/>
                  <a:gd name="T2" fmla="*/ 0 w 18"/>
                  <a:gd name="T3" fmla="*/ 32 h 32"/>
                  <a:gd name="T4" fmla="*/ 18 w 18"/>
                  <a:gd name="T5" fmla="*/ 13 h 32"/>
                  <a:gd name="T6" fmla="*/ 11 w 18"/>
                  <a:gd name="T7" fmla="*/ 0 h 32"/>
                </a:gdLst>
                <a:ahLst/>
                <a:cxnLst>
                  <a:cxn ang="0">
                    <a:pos x="T0" y="T1"/>
                  </a:cxn>
                  <a:cxn ang="0">
                    <a:pos x="T2" y="T3"/>
                  </a:cxn>
                  <a:cxn ang="0">
                    <a:pos x="T4" y="T5"/>
                  </a:cxn>
                  <a:cxn ang="0">
                    <a:pos x="T6" y="T7"/>
                  </a:cxn>
                </a:cxnLst>
                <a:rect l="0" t="0" r="r" b="b"/>
                <a:pathLst>
                  <a:path w="18" h="32">
                    <a:moveTo>
                      <a:pt x="11" y="0"/>
                    </a:moveTo>
                    <a:cubicBezTo>
                      <a:pt x="0" y="32"/>
                      <a:pt x="0" y="32"/>
                      <a:pt x="0" y="32"/>
                    </a:cubicBezTo>
                    <a:cubicBezTo>
                      <a:pt x="18" y="13"/>
                      <a:pt x="18" y="13"/>
                      <a:pt x="18" y="13"/>
                    </a:cubicBezTo>
                    <a:cubicBezTo>
                      <a:pt x="16" y="8"/>
                      <a:pt x="14" y="4"/>
                      <a:pt x="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33" name="Freeform 20"/>
              <p:cNvSpPr/>
              <p:nvPr/>
            </p:nvSpPr>
            <p:spPr bwMode="auto">
              <a:xfrm>
                <a:off x="4779963" y="3789363"/>
                <a:ext cx="87313" cy="98425"/>
              </a:xfrm>
              <a:custGeom>
                <a:avLst/>
                <a:gdLst>
                  <a:gd name="T0" fmla="*/ 20 w 23"/>
                  <a:gd name="T1" fmla="*/ 0 h 26"/>
                  <a:gd name="T2" fmla="*/ 0 w 23"/>
                  <a:gd name="T3" fmla="*/ 26 h 26"/>
                  <a:gd name="T4" fmla="*/ 23 w 23"/>
                  <a:gd name="T5" fmla="*/ 13 h 26"/>
                  <a:gd name="T6" fmla="*/ 20 w 23"/>
                  <a:gd name="T7" fmla="*/ 0 h 26"/>
                </a:gdLst>
                <a:ahLst/>
                <a:cxnLst>
                  <a:cxn ang="0">
                    <a:pos x="T0" y="T1"/>
                  </a:cxn>
                  <a:cxn ang="0">
                    <a:pos x="T2" y="T3"/>
                  </a:cxn>
                  <a:cxn ang="0">
                    <a:pos x="T4" y="T5"/>
                  </a:cxn>
                  <a:cxn ang="0">
                    <a:pos x="T6" y="T7"/>
                  </a:cxn>
                </a:cxnLst>
                <a:rect l="0" t="0" r="r" b="b"/>
                <a:pathLst>
                  <a:path w="23" h="26">
                    <a:moveTo>
                      <a:pt x="20" y="0"/>
                    </a:moveTo>
                    <a:cubicBezTo>
                      <a:pt x="0" y="26"/>
                      <a:pt x="0" y="26"/>
                      <a:pt x="0" y="26"/>
                    </a:cubicBezTo>
                    <a:cubicBezTo>
                      <a:pt x="23" y="13"/>
                      <a:pt x="23" y="13"/>
                      <a:pt x="23" y="13"/>
                    </a:cubicBezTo>
                    <a:cubicBezTo>
                      <a:pt x="22" y="8"/>
                      <a:pt x="21" y="4"/>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34" name="Freeform 21"/>
              <p:cNvSpPr/>
              <p:nvPr/>
            </p:nvSpPr>
            <p:spPr bwMode="auto">
              <a:xfrm>
                <a:off x="4765675" y="3860801"/>
                <a:ext cx="101600" cy="71438"/>
              </a:xfrm>
              <a:custGeom>
                <a:avLst/>
                <a:gdLst>
                  <a:gd name="T0" fmla="*/ 27 w 27"/>
                  <a:gd name="T1" fmla="*/ 0 h 19"/>
                  <a:gd name="T2" fmla="*/ 0 w 27"/>
                  <a:gd name="T3" fmla="*/ 19 h 19"/>
                  <a:gd name="T4" fmla="*/ 26 w 27"/>
                  <a:gd name="T5" fmla="*/ 12 h 19"/>
                  <a:gd name="T6" fmla="*/ 27 w 27"/>
                  <a:gd name="T7" fmla="*/ 1 h 19"/>
                  <a:gd name="T8" fmla="*/ 27 w 27"/>
                  <a:gd name="T9" fmla="*/ 0 h 19"/>
                </a:gdLst>
                <a:ahLst/>
                <a:cxnLst>
                  <a:cxn ang="0">
                    <a:pos x="T0" y="T1"/>
                  </a:cxn>
                  <a:cxn ang="0">
                    <a:pos x="T2" y="T3"/>
                  </a:cxn>
                  <a:cxn ang="0">
                    <a:pos x="T4" y="T5"/>
                  </a:cxn>
                  <a:cxn ang="0">
                    <a:pos x="T6" y="T7"/>
                  </a:cxn>
                  <a:cxn ang="0">
                    <a:pos x="T8" y="T9"/>
                  </a:cxn>
                </a:cxnLst>
                <a:rect l="0" t="0" r="r" b="b"/>
                <a:pathLst>
                  <a:path w="27" h="19">
                    <a:moveTo>
                      <a:pt x="27" y="0"/>
                    </a:moveTo>
                    <a:cubicBezTo>
                      <a:pt x="0" y="19"/>
                      <a:pt x="0" y="19"/>
                      <a:pt x="0" y="19"/>
                    </a:cubicBezTo>
                    <a:cubicBezTo>
                      <a:pt x="26" y="12"/>
                      <a:pt x="26" y="12"/>
                      <a:pt x="26" y="12"/>
                    </a:cubicBezTo>
                    <a:cubicBezTo>
                      <a:pt x="27" y="9"/>
                      <a:pt x="27" y="5"/>
                      <a:pt x="27" y="1"/>
                    </a:cubicBezTo>
                    <a:lnTo>
                      <a:pt x="2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35" name="Freeform 22"/>
              <p:cNvSpPr/>
              <p:nvPr/>
            </p:nvSpPr>
            <p:spPr bwMode="auto">
              <a:xfrm>
                <a:off x="4735513" y="3929063"/>
                <a:ext cx="123825" cy="44450"/>
              </a:xfrm>
              <a:custGeom>
                <a:avLst/>
                <a:gdLst>
                  <a:gd name="T0" fmla="*/ 33 w 33"/>
                  <a:gd name="T1" fmla="*/ 0 h 12"/>
                  <a:gd name="T2" fmla="*/ 0 w 33"/>
                  <a:gd name="T3" fmla="*/ 11 h 12"/>
                  <a:gd name="T4" fmla="*/ 28 w 33"/>
                  <a:gd name="T5" fmla="*/ 12 h 12"/>
                  <a:gd name="T6" fmla="*/ 33 w 33"/>
                  <a:gd name="T7" fmla="*/ 0 h 12"/>
                </a:gdLst>
                <a:ahLst/>
                <a:cxnLst>
                  <a:cxn ang="0">
                    <a:pos x="T0" y="T1"/>
                  </a:cxn>
                  <a:cxn ang="0">
                    <a:pos x="T2" y="T3"/>
                  </a:cxn>
                  <a:cxn ang="0">
                    <a:pos x="T4" y="T5"/>
                  </a:cxn>
                  <a:cxn ang="0">
                    <a:pos x="T6" y="T7"/>
                  </a:cxn>
                </a:cxnLst>
                <a:rect l="0" t="0" r="r" b="b"/>
                <a:pathLst>
                  <a:path w="33" h="12">
                    <a:moveTo>
                      <a:pt x="33" y="0"/>
                    </a:moveTo>
                    <a:cubicBezTo>
                      <a:pt x="0" y="11"/>
                      <a:pt x="0" y="11"/>
                      <a:pt x="0" y="11"/>
                    </a:cubicBezTo>
                    <a:cubicBezTo>
                      <a:pt x="28" y="12"/>
                      <a:pt x="28" y="12"/>
                      <a:pt x="28" y="12"/>
                    </a:cubicBezTo>
                    <a:cubicBezTo>
                      <a:pt x="30" y="8"/>
                      <a:pt x="32" y="5"/>
                      <a:pt x="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36" name="Freeform 23"/>
              <p:cNvSpPr/>
              <p:nvPr/>
            </p:nvSpPr>
            <p:spPr bwMode="auto">
              <a:xfrm>
                <a:off x="4694238" y="3992563"/>
                <a:ext cx="138113" cy="41275"/>
              </a:xfrm>
              <a:custGeom>
                <a:avLst/>
                <a:gdLst>
                  <a:gd name="T0" fmla="*/ 37 w 37"/>
                  <a:gd name="T1" fmla="*/ 0 h 11"/>
                  <a:gd name="T2" fmla="*/ 0 w 37"/>
                  <a:gd name="T3" fmla="*/ 2 h 11"/>
                  <a:gd name="T4" fmla="*/ 29 w 37"/>
                  <a:gd name="T5" fmla="*/ 11 h 11"/>
                  <a:gd name="T6" fmla="*/ 37 w 37"/>
                  <a:gd name="T7" fmla="*/ 0 h 11"/>
                </a:gdLst>
                <a:ahLst/>
                <a:cxnLst>
                  <a:cxn ang="0">
                    <a:pos x="T0" y="T1"/>
                  </a:cxn>
                  <a:cxn ang="0">
                    <a:pos x="T2" y="T3"/>
                  </a:cxn>
                  <a:cxn ang="0">
                    <a:pos x="T4" y="T5"/>
                  </a:cxn>
                  <a:cxn ang="0">
                    <a:pos x="T6" y="T7"/>
                  </a:cxn>
                </a:cxnLst>
                <a:rect l="0" t="0" r="r" b="b"/>
                <a:pathLst>
                  <a:path w="37" h="11">
                    <a:moveTo>
                      <a:pt x="37" y="0"/>
                    </a:moveTo>
                    <a:cubicBezTo>
                      <a:pt x="0" y="2"/>
                      <a:pt x="0" y="2"/>
                      <a:pt x="0" y="2"/>
                    </a:cubicBezTo>
                    <a:cubicBezTo>
                      <a:pt x="29" y="11"/>
                      <a:pt x="29" y="11"/>
                      <a:pt x="29" y="11"/>
                    </a:cubicBezTo>
                    <a:cubicBezTo>
                      <a:pt x="32" y="8"/>
                      <a:pt x="34" y="4"/>
                      <a:pt x="3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37" name="Freeform 24"/>
              <p:cNvSpPr/>
              <p:nvPr/>
            </p:nvSpPr>
            <p:spPr bwMode="auto">
              <a:xfrm>
                <a:off x="4641850" y="4014788"/>
                <a:ext cx="142875" cy="68263"/>
              </a:xfrm>
              <a:custGeom>
                <a:avLst/>
                <a:gdLst>
                  <a:gd name="T0" fmla="*/ 38 w 38"/>
                  <a:gd name="T1" fmla="*/ 9 h 18"/>
                  <a:gd name="T2" fmla="*/ 0 w 38"/>
                  <a:gd name="T3" fmla="*/ 0 h 18"/>
                  <a:gd name="T4" fmla="*/ 26 w 38"/>
                  <a:gd name="T5" fmla="*/ 18 h 18"/>
                  <a:gd name="T6" fmla="*/ 38 w 38"/>
                  <a:gd name="T7" fmla="*/ 9 h 18"/>
                </a:gdLst>
                <a:ahLst/>
                <a:cxnLst>
                  <a:cxn ang="0">
                    <a:pos x="T0" y="T1"/>
                  </a:cxn>
                  <a:cxn ang="0">
                    <a:pos x="T2" y="T3"/>
                  </a:cxn>
                  <a:cxn ang="0">
                    <a:pos x="T4" y="T5"/>
                  </a:cxn>
                  <a:cxn ang="0">
                    <a:pos x="T6" y="T7"/>
                  </a:cxn>
                </a:cxnLst>
                <a:rect l="0" t="0" r="r" b="b"/>
                <a:pathLst>
                  <a:path w="38" h="18">
                    <a:moveTo>
                      <a:pt x="38" y="9"/>
                    </a:moveTo>
                    <a:cubicBezTo>
                      <a:pt x="0" y="0"/>
                      <a:pt x="0" y="0"/>
                      <a:pt x="0" y="0"/>
                    </a:cubicBezTo>
                    <a:cubicBezTo>
                      <a:pt x="26" y="18"/>
                      <a:pt x="26" y="18"/>
                      <a:pt x="26" y="18"/>
                    </a:cubicBezTo>
                    <a:cubicBezTo>
                      <a:pt x="31" y="16"/>
                      <a:pt x="35" y="13"/>
                      <a:pt x="3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38" name="Freeform 25"/>
              <p:cNvSpPr/>
              <p:nvPr/>
            </p:nvSpPr>
            <p:spPr bwMode="auto">
              <a:xfrm>
                <a:off x="4587875" y="4014788"/>
                <a:ext cx="131763" cy="98425"/>
              </a:xfrm>
              <a:custGeom>
                <a:avLst/>
                <a:gdLst>
                  <a:gd name="T0" fmla="*/ 35 w 35"/>
                  <a:gd name="T1" fmla="*/ 21 h 26"/>
                  <a:gd name="T2" fmla="*/ 0 w 35"/>
                  <a:gd name="T3" fmla="*/ 0 h 26"/>
                  <a:gd name="T4" fmla="*/ 20 w 35"/>
                  <a:gd name="T5" fmla="*/ 26 h 26"/>
                  <a:gd name="T6" fmla="*/ 35 w 35"/>
                  <a:gd name="T7" fmla="*/ 21 h 26"/>
                </a:gdLst>
                <a:ahLst/>
                <a:cxnLst>
                  <a:cxn ang="0">
                    <a:pos x="T0" y="T1"/>
                  </a:cxn>
                  <a:cxn ang="0">
                    <a:pos x="T2" y="T3"/>
                  </a:cxn>
                  <a:cxn ang="0">
                    <a:pos x="T4" y="T5"/>
                  </a:cxn>
                  <a:cxn ang="0">
                    <a:pos x="T6" y="T7"/>
                  </a:cxn>
                </a:cxnLst>
                <a:rect l="0" t="0" r="r" b="b"/>
                <a:pathLst>
                  <a:path w="35" h="26">
                    <a:moveTo>
                      <a:pt x="35" y="21"/>
                    </a:moveTo>
                    <a:cubicBezTo>
                      <a:pt x="0" y="0"/>
                      <a:pt x="0" y="0"/>
                      <a:pt x="0" y="0"/>
                    </a:cubicBezTo>
                    <a:cubicBezTo>
                      <a:pt x="20" y="26"/>
                      <a:pt x="20" y="26"/>
                      <a:pt x="20" y="26"/>
                    </a:cubicBezTo>
                    <a:cubicBezTo>
                      <a:pt x="25" y="25"/>
                      <a:pt x="30" y="23"/>
                      <a:pt x="3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39" name="Freeform 26"/>
              <p:cNvSpPr/>
              <p:nvPr/>
            </p:nvSpPr>
            <p:spPr bwMode="auto">
              <a:xfrm>
                <a:off x="4540250" y="4000501"/>
                <a:ext cx="101600" cy="115888"/>
              </a:xfrm>
              <a:custGeom>
                <a:avLst/>
                <a:gdLst>
                  <a:gd name="T0" fmla="*/ 27 w 27"/>
                  <a:gd name="T1" fmla="*/ 31 h 31"/>
                  <a:gd name="T2" fmla="*/ 0 w 27"/>
                  <a:gd name="T3" fmla="*/ 0 h 31"/>
                  <a:gd name="T4" fmla="*/ 9 w 27"/>
                  <a:gd name="T5" fmla="*/ 30 h 31"/>
                  <a:gd name="T6" fmla="*/ 20 w 27"/>
                  <a:gd name="T7" fmla="*/ 31 h 31"/>
                  <a:gd name="T8" fmla="*/ 27 w 27"/>
                  <a:gd name="T9" fmla="*/ 31 h 31"/>
                </a:gdLst>
                <a:ahLst/>
                <a:cxnLst>
                  <a:cxn ang="0">
                    <a:pos x="T0" y="T1"/>
                  </a:cxn>
                  <a:cxn ang="0">
                    <a:pos x="T2" y="T3"/>
                  </a:cxn>
                  <a:cxn ang="0">
                    <a:pos x="T4" y="T5"/>
                  </a:cxn>
                  <a:cxn ang="0">
                    <a:pos x="T6" y="T7"/>
                  </a:cxn>
                  <a:cxn ang="0">
                    <a:pos x="T8" y="T9"/>
                  </a:cxn>
                </a:cxnLst>
                <a:rect l="0" t="0" r="r" b="b"/>
                <a:pathLst>
                  <a:path w="27" h="31">
                    <a:moveTo>
                      <a:pt x="27" y="31"/>
                    </a:moveTo>
                    <a:cubicBezTo>
                      <a:pt x="0" y="0"/>
                      <a:pt x="0" y="0"/>
                      <a:pt x="0" y="0"/>
                    </a:cubicBezTo>
                    <a:cubicBezTo>
                      <a:pt x="9" y="30"/>
                      <a:pt x="9" y="30"/>
                      <a:pt x="9" y="30"/>
                    </a:cubicBezTo>
                    <a:cubicBezTo>
                      <a:pt x="13" y="31"/>
                      <a:pt x="16" y="31"/>
                      <a:pt x="20" y="31"/>
                    </a:cubicBezTo>
                    <a:cubicBezTo>
                      <a:pt x="22" y="31"/>
                      <a:pt x="25" y="31"/>
                      <a:pt x="27" y="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40" name="Freeform 27"/>
              <p:cNvSpPr/>
              <p:nvPr/>
            </p:nvSpPr>
            <p:spPr bwMode="auto">
              <a:xfrm>
                <a:off x="4491038" y="3973513"/>
                <a:ext cx="60325" cy="136525"/>
              </a:xfrm>
              <a:custGeom>
                <a:avLst/>
                <a:gdLst>
                  <a:gd name="T0" fmla="*/ 16 w 16"/>
                  <a:gd name="T1" fmla="*/ 36 h 36"/>
                  <a:gd name="T2" fmla="*/ 1 w 16"/>
                  <a:gd name="T3" fmla="*/ 0 h 36"/>
                  <a:gd name="T4" fmla="*/ 0 w 16"/>
                  <a:gd name="T5" fmla="*/ 29 h 36"/>
                  <a:gd name="T6" fmla="*/ 16 w 16"/>
                  <a:gd name="T7" fmla="*/ 36 h 36"/>
                </a:gdLst>
                <a:ahLst/>
                <a:cxnLst>
                  <a:cxn ang="0">
                    <a:pos x="T0" y="T1"/>
                  </a:cxn>
                  <a:cxn ang="0">
                    <a:pos x="T2" y="T3"/>
                  </a:cxn>
                  <a:cxn ang="0">
                    <a:pos x="T4" y="T5"/>
                  </a:cxn>
                  <a:cxn ang="0">
                    <a:pos x="T6" y="T7"/>
                  </a:cxn>
                </a:cxnLst>
                <a:rect l="0" t="0" r="r" b="b"/>
                <a:pathLst>
                  <a:path w="16" h="36">
                    <a:moveTo>
                      <a:pt x="16" y="36"/>
                    </a:moveTo>
                    <a:cubicBezTo>
                      <a:pt x="1" y="0"/>
                      <a:pt x="1" y="0"/>
                      <a:pt x="1" y="0"/>
                    </a:cubicBezTo>
                    <a:cubicBezTo>
                      <a:pt x="0" y="29"/>
                      <a:pt x="0" y="29"/>
                      <a:pt x="0" y="29"/>
                    </a:cubicBezTo>
                    <a:cubicBezTo>
                      <a:pt x="5" y="32"/>
                      <a:pt x="10" y="34"/>
                      <a:pt x="16"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41" name="Freeform 28"/>
              <p:cNvSpPr/>
              <p:nvPr/>
            </p:nvSpPr>
            <p:spPr bwMode="auto">
              <a:xfrm>
                <a:off x="4422775" y="3932238"/>
                <a:ext cx="46038" cy="139700"/>
              </a:xfrm>
              <a:custGeom>
                <a:avLst/>
                <a:gdLst>
                  <a:gd name="T0" fmla="*/ 12 w 12"/>
                  <a:gd name="T1" fmla="*/ 37 h 37"/>
                  <a:gd name="T2" fmla="*/ 11 w 12"/>
                  <a:gd name="T3" fmla="*/ 0 h 37"/>
                  <a:gd name="T4" fmla="*/ 0 w 12"/>
                  <a:gd name="T5" fmla="*/ 26 h 37"/>
                  <a:gd name="T6" fmla="*/ 12 w 12"/>
                  <a:gd name="T7" fmla="*/ 37 h 37"/>
                </a:gdLst>
                <a:ahLst/>
                <a:cxnLst>
                  <a:cxn ang="0">
                    <a:pos x="T0" y="T1"/>
                  </a:cxn>
                  <a:cxn ang="0">
                    <a:pos x="T2" y="T3"/>
                  </a:cxn>
                  <a:cxn ang="0">
                    <a:pos x="T4" y="T5"/>
                  </a:cxn>
                  <a:cxn ang="0">
                    <a:pos x="T6" y="T7"/>
                  </a:cxn>
                </a:cxnLst>
                <a:rect l="0" t="0" r="r" b="b"/>
                <a:pathLst>
                  <a:path w="12" h="37">
                    <a:moveTo>
                      <a:pt x="12" y="37"/>
                    </a:moveTo>
                    <a:cubicBezTo>
                      <a:pt x="11" y="0"/>
                      <a:pt x="11" y="0"/>
                      <a:pt x="11" y="0"/>
                    </a:cubicBezTo>
                    <a:cubicBezTo>
                      <a:pt x="0" y="26"/>
                      <a:pt x="0" y="26"/>
                      <a:pt x="0" y="26"/>
                    </a:cubicBezTo>
                    <a:cubicBezTo>
                      <a:pt x="4" y="30"/>
                      <a:pt x="8" y="34"/>
                      <a:pt x="12"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42" name="Freeform 29"/>
              <p:cNvSpPr/>
              <p:nvPr/>
            </p:nvSpPr>
            <p:spPr bwMode="auto">
              <a:xfrm>
                <a:off x="4381500" y="3887788"/>
                <a:ext cx="68263" cy="123825"/>
              </a:xfrm>
              <a:custGeom>
                <a:avLst/>
                <a:gdLst>
                  <a:gd name="T0" fmla="*/ 7 w 18"/>
                  <a:gd name="T1" fmla="*/ 33 h 33"/>
                  <a:gd name="T2" fmla="*/ 18 w 18"/>
                  <a:gd name="T3" fmla="*/ 0 h 33"/>
                  <a:gd name="T4" fmla="*/ 0 w 18"/>
                  <a:gd name="T5" fmla="*/ 20 h 33"/>
                  <a:gd name="T6" fmla="*/ 7 w 18"/>
                  <a:gd name="T7" fmla="*/ 33 h 33"/>
                </a:gdLst>
                <a:ahLst/>
                <a:cxnLst>
                  <a:cxn ang="0">
                    <a:pos x="T0" y="T1"/>
                  </a:cxn>
                  <a:cxn ang="0">
                    <a:pos x="T2" y="T3"/>
                  </a:cxn>
                  <a:cxn ang="0">
                    <a:pos x="T4" y="T5"/>
                  </a:cxn>
                  <a:cxn ang="0">
                    <a:pos x="T6" y="T7"/>
                  </a:cxn>
                </a:cxnLst>
                <a:rect l="0" t="0" r="r" b="b"/>
                <a:pathLst>
                  <a:path w="18" h="33">
                    <a:moveTo>
                      <a:pt x="7" y="33"/>
                    </a:moveTo>
                    <a:cubicBezTo>
                      <a:pt x="18" y="0"/>
                      <a:pt x="18" y="0"/>
                      <a:pt x="18" y="0"/>
                    </a:cubicBezTo>
                    <a:cubicBezTo>
                      <a:pt x="0" y="20"/>
                      <a:pt x="0" y="20"/>
                      <a:pt x="0" y="20"/>
                    </a:cubicBezTo>
                    <a:cubicBezTo>
                      <a:pt x="2" y="25"/>
                      <a:pt x="4" y="29"/>
                      <a:pt x="7"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43" name="Freeform 30"/>
              <p:cNvSpPr/>
              <p:nvPr/>
            </p:nvSpPr>
            <p:spPr bwMode="auto">
              <a:xfrm>
                <a:off x="4362450" y="3843338"/>
                <a:ext cx="82550" cy="96838"/>
              </a:xfrm>
              <a:custGeom>
                <a:avLst/>
                <a:gdLst>
                  <a:gd name="T0" fmla="*/ 3 w 22"/>
                  <a:gd name="T1" fmla="*/ 26 h 26"/>
                  <a:gd name="T2" fmla="*/ 22 w 22"/>
                  <a:gd name="T3" fmla="*/ 0 h 26"/>
                  <a:gd name="T4" fmla="*/ 0 w 22"/>
                  <a:gd name="T5" fmla="*/ 13 h 26"/>
                  <a:gd name="T6" fmla="*/ 3 w 22"/>
                  <a:gd name="T7" fmla="*/ 26 h 26"/>
                </a:gdLst>
                <a:ahLst/>
                <a:cxnLst>
                  <a:cxn ang="0">
                    <a:pos x="T0" y="T1"/>
                  </a:cxn>
                  <a:cxn ang="0">
                    <a:pos x="T2" y="T3"/>
                  </a:cxn>
                  <a:cxn ang="0">
                    <a:pos x="T4" y="T5"/>
                  </a:cxn>
                  <a:cxn ang="0">
                    <a:pos x="T6" y="T7"/>
                  </a:cxn>
                </a:cxnLst>
                <a:rect l="0" t="0" r="r" b="b"/>
                <a:pathLst>
                  <a:path w="22" h="26">
                    <a:moveTo>
                      <a:pt x="3" y="26"/>
                    </a:moveTo>
                    <a:cubicBezTo>
                      <a:pt x="22" y="0"/>
                      <a:pt x="22" y="0"/>
                      <a:pt x="22" y="0"/>
                    </a:cubicBezTo>
                    <a:cubicBezTo>
                      <a:pt x="0" y="13"/>
                      <a:pt x="0" y="13"/>
                      <a:pt x="0" y="13"/>
                    </a:cubicBezTo>
                    <a:cubicBezTo>
                      <a:pt x="0" y="17"/>
                      <a:pt x="1" y="22"/>
                      <a:pt x="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44" name="Freeform 31"/>
              <p:cNvSpPr/>
              <p:nvPr/>
            </p:nvSpPr>
            <p:spPr bwMode="auto">
              <a:xfrm>
                <a:off x="4362450" y="3797301"/>
                <a:ext cx="101600" cy="71438"/>
              </a:xfrm>
              <a:custGeom>
                <a:avLst/>
                <a:gdLst>
                  <a:gd name="T0" fmla="*/ 0 w 27"/>
                  <a:gd name="T1" fmla="*/ 19 h 19"/>
                  <a:gd name="T2" fmla="*/ 27 w 27"/>
                  <a:gd name="T3" fmla="*/ 0 h 19"/>
                  <a:gd name="T4" fmla="*/ 1 w 27"/>
                  <a:gd name="T5" fmla="*/ 6 h 19"/>
                  <a:gd name="T6" fmla="*/ 0 w 27"/>
                  <a:gd name="T7" fmla="*/ 18 h 19"/>
                  <a:gd name="T8" fmla="*/ 0 w 27"/>
                  <a:gd name="T9" fmla="*/ 19 h 19"/>
                </a:gdLst>
                <a:ahLst/>
                <a:cxnLst>
                  <a:cxn ang="0">
                    <a:pos x="T0" y="T1"/>
                  </a:cxn>
                  <a:cxn ang="0">
                    <a:pos x="T2" y="T3"/>
                  </a:cxn>
                  <a:cxn ang="0">
                    <a:pos x="T4" y="T5"/>
                  </a:cxn>
                  <a:cxn ang="0">
                    <a:pos x="T6" y="T7"/>
                  </a:cxn>
                  <a:cxn ang="0">
                    <a:pos x="T8" y="T9"/>
                  </a:cxn>
                </a:cxnLst>
                <a:rect l="0" t="0" r="r" b="b"/>
                <a:pathLst>
                  <a:path w="27" h="19">
                    <a:moveTo>
                      <a:pt x="0" y="19"/>
                    </a:moveTo>
                    <a:cubicBezTo>
                      <a:pt x="27" y="0"/>
                      <a:pt x="27" y="0"/>
                      <a:pt x="27" y="0"/>
                    </a:cubicBezTo>
                    <a:cubicBezTo>
                      <a:pt x="1" y="6"/>
                      <a:pt x="1" y="6"/>
                      <a:pt x="1" y="6"/>
                    </a:cubicBezTo>
                    <a:cubicBezTo>
                      <a:pt x="0" y="10"/>
                      <a:pt x="0" y="14"/>
                      <a:pt x="0" y="18"/>
                    </a:cubicBezTo>
                    <a:lnTo>
                      <a:pt x="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46" name="Freeform 32"/>
              <p:cNvSpPr/>
              <p:nvPr/>
            </p:nvSpPr>
            <p:spPr bwMode="auto">
              <a:xfrm>
                <a:off x="4370388" y="3752851"/>
                <a:ext cx="123825" cy="44450"/>
              </a:xfrm>
              <a:custGeom>
                <a:avLst/>
                <a:gdLst>
                  <a:gd name="T0" fmla="*/ 0 w 33"/>
                  <a:gd name="T1" fmla="*/ 12 h 12"/>
                  <a:gd name="T2" fmla="*/ 33 w 33"/>
                  <a:gd name="T3" fmla="*/ 2 h 12"/>
                  <a:gd name="T4" fmla="*/ 4 w 33"/>
                  <a:gd name="T5" fmla="*/ 0 h 12"/>
                  <a:gd name="T6" fmla="*/ 0 w 33"/>
                  <a:gd name="T7" fmla="*/ 12 h 12"/>
                </a:gdLst>
                <a:ahLst/>
                <a:cxnLst>
                  <a:cxn ang="0">
                    <a:pos x="T0" y="T1"/>
                  </a:cxn>
                  <a:cxn ang="0">
                    <a:pos x="T2" y="T3"/>
                  </a:cxn>
                  <a:cxn ang="0">
                    <a:pos x="T4" y="T5"/>
                  </a:cxn>
                  <a:cxn ang="0">
                    <a:pos x="T6" y="T7"/>
                  </a:cxn>
                </a:cxnLst>
                <a:rect l="0" t="0" r="r" b="b"/>
                <a:pathLst>
                  <a:path w="33" h="12">
                    <a:moveTo>
                      <a:pt x="0" y="12"/>
                    </a:moveTo>
                    <a:cubicBezTo>
                      <a:pt x="33" y="2"/>
                      <a:pt x="33" y="2"/>
                      <a:pt x="33" y="2"/>
                    </a:cubicBezTo>
                    <a:cubicBezTo>
                      <a:pt x="4" y="0"/>
                      <a:pt x="4" y="0"/>
                      <a:pt x="4" y="0"/>
                    </a:cubicBezTo>
                    <a:cubicBezTo>
                      <a:pt x="3" y="4"/>
                      <a:pt x="1" y="8"/>
                      <a:pt x="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47" name="Freeform 33"/>
              <p:cNvSpPr/>
              <p:nvPr/>
            </p:nvSpPr>
            <p:spPr bwMode="auto">
              <a:xfrm>
                <a:off x="4397375" y="3692526"/>
                <a:ext cx="138113" cy="41275"/>
              </a:xfrm>
              <a:custGeom>
                <a:avLst/>
                <a:gdLst>
                  <a:gd name="T0" fmla="*/ 0 w 37"/>
                  <a:gd name="T1" fmla="*/ 11 h 11"/>
                  <a:gd name="T2" fmla="*/ 37 w 37"/>
                  <a:gd name="T3" fmla="*/ 10 h 11"/>
                  <a:gd name="T4" fmla="*/ 8 w 37"/>
                  <a:gd name="T5" fmla="*/ 0 h 11"/>
                  <a:gd name="T6" fmla="*/ 0 w 37"/>
                  <a:gd name="T7" fmla="*/ 11 h 11"/>
                </a:gdLst>
                <a:ahLst/>
                <a:cxnLst>
                  <a:cxn ang="0">
                    <a:pos x="T0" y="T1"/>
                  </a:cxn>
                  <a:cxn ang="0">
                    <a:pos x="T2" y="T3"/>
                  </a:cxn>
                  <a:cxn ang="0">
                    <a:pos x="T4" y="T5"/>
                  </a:cxn>
                  <a:cxn ang="0">
                    <a:pos x="T6" y="T7"/>
                  </a:cxn>
                </a:cxnLst>
                <a:rect l="0" t="0" r="r" b="b"/>
                <a:pathLst>
                  <a:path w="37" h="11">
                    <a:moveTo>
                      <a:pt x="0" y="11"/>
                    </a:moveTo>
                    <a:cubicBezTo>
                      <a:pt x="37" y="10"/>
                      <a:pt x="37" y="10"/>
                      <a:pt x="37" y="10"/>
                    </a:cubicBezTo>
                    <a:cubicBezTo>
                      <a:pt x="8" y="0"/>
                      <a:pt x="8" y="0"/>
                      <a:pt x="8" y="0"/>
                    </a:cubicBezTo>
                    <a:cubicBezTo>
                      <a:pt x="5" y="4"/>
                      <a:pt x="2" y="7"/>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grpSp>
        <p:sp>
          <p:nvSpPr>
            <p:cNvPr id="125" name="矩形 124"/>
            <p:cNvSpPr/>
            <p:nvPr/>
          </p:nvSpPr>
          <p:spPr>
            <a:xfrm>
              <a:off x="4822284" y="4442195"/>
              <a:ext cx="654050" cy="368300"/>
            </a:xfrm>
            <a:prstGeom prst="rect">
              <a:avLst/>
            </a:prstGeom>
          </p:spPr>
          <p:txBody>
            <a:bodyPr wrap="none">
              <a:spAutoFit/>
            </a:bodyPr>
            <a:lstStyle/>
            <a:p>
              <a:r>
                <a:rPr lang="en-US" altLang="zh-CN" dirty="0">
                  <a:solidFill>
                    <a:schemeClr val="bg1"/>
                  </a:solidFill>
                  <a:latin typeface="微软雅黑" panose="020B0503020204020204" pitchFamily="34" charset="-122"/>
                  <a:ea typeface="微软雅黑" panose="020B0503020204020204" pitchFamily="34" charset="-122"/>
                </a:rPr>
                <a:t>75%</a:t>
              </a:r>
              <a:endParaRPr lang="zh-CN" altLang="en-US" dirty="0">
                <a:solidFill>
                  <a:schemeClr val="bg1"/>
                </a:solidFill>
                <a:ea typeface="微软雅黑" panose="020B0503020204020204" pitchFamily="34" charset="-122"/>
              </a:endParaRPr>
            </a:p>
          </p:txBody>
        </p:sp>
        <p:sp>
          <p:nvSpPr>
            <p:cNvPr id="126" name="文本框 125"/>
            <p:cNvSpPr txBox="1"/>
            <p:nvPr/>
          </p:nvSpPr>
          <p:spPr>
            <a:xfrm>
              <a:off x="3822793" y="4176616"/>
              <a:ext cx="934867" cy="830997"/>
            </a:xfrm>
            <a:prstGeom prst="rect">
              <a:avLst/>
            </a:prstGeom>
            <a:noFill/>
          </p:spPr>
          <p:txBody>
            <a:bodyPr wrap="square" rtlCol="0">
              <a:spAutoFit/>
            </a:bodyPr>
            <a:lstStyle/>
            <a:p>
              <a:r>
                <a:rPr lang="en-US" altLang="zh-CN" sz="4800" b="1" dirty="0">
                  <a:solidFill>
                    <a:schemeClr val="bg1"/>
                  </a:solidFill>
                  <a:ea typeface="微软雅黑" panose="020B0503020204020204" pitchFamily="34" charset="-122"/>
                </a:rPr>
                <a:t>03</a:t>
              </a:r>
              <a:endParaRPr lang="zh-CN" altLang="en-US" sz="4800" b="1" dirty="0">
                <a:solidFill>
                  <a:schemeClr val="bg1"/>
                </a:solidFill>
                <a:ea typeface="微软雅黑" panose="020B0503020204020204" pitchFamily="34" charset="-122"/>
              </a:endParaRPr>
            </a:p>
          </p:txBody>
        </p:sp>
      </p:grpSp>
      <p:grpSp>
        <p:nvGrpSpPr>
          <p:cNvPr id="148" name="组合 147"/>
          <p:cNvGrpSpPr/>
          <p:nvPr/>
        </p:nvGrpSpPr>
        <p:grpSpPr>
          <a:xfrm>
            <a:off x="6275363" y="2664267"/>
            <a:ext cx="2154977" cy="920128"/>
            <a:chOff x="6275363" y="2961447"/>
            <a:chExt cx="2154977" cy="920128"/>
          </a:xfrm>
        </p:grpSpPr>
        <p:sp>
          <p:nvSpPr>
            <p:cNvPr id="149" name="Freeform 5"/>
            <p:cNvSpPr/>
            <p:nvPr/>
          </p:nvSpPr>
          <p:spPr bwMode="auto">
            <a:xfrm>
              <a:off x="6275363" y="2961447"/>
              <a:ext cx="2082679" cy="920128"/>
            </a:xfrm>
            <a:custGeom>
              <a:avLst/>
              <a:gdLst>
                <a:gd name="T0" fmla="*/ 0 w 1134"/>
                <a:gd name="T1" fmla="*/ 220 h 500"/>
                <a:gd name="T2" fmla="*/ 274 w 1134"/>
                <a:gd name="T3" fmla="*/ 0 h 500"/>
                <a:gd name="T4" fmla="*/ 1134 w 1134"/>
                <a:gd name="T5" fmla="*/ 0 h 500"/>
                <a:gd name="T6" fmla="*/ 1134 w 1134"/>
                <a:gd name="T7" fmla="*/ 216 h 500"/>
                <a:gd name="T8" fmla="*/ 1100 w 1134"/>
                <a:gd name="T9" fmla="*/ 249 h 500"/>
                <a:gd name="T10" fmla="*/ 1134 w 1134"/>
                <a:gd name="T11" fmla="*/ 272 h 500"/>
                <a:gd name="T12" fmla="*/ 1134 w 1134"/>
                <a:gd name="T13" fmla="*/ 500 h 500"/>
                <a:gd name="T14" fmla="*/ 283 w 1134"/>
                <a:gd name="T15" fmla="*/ 500 h 500"/>
                <a:gd name="T16" fmla="*/ 12 w 1134"/>
                <a:gd name="T17" fmla="*/ 287 h 500"/>
                <a:gd name="T18" fmla="*/ 0 w 1134"/>
                <a:gd name="T19" fmla="*/ 225 h 500"/>
                <a:gd name="T20" fmla="*/ 0 w 1134"/>
                <a:gd name="T21" fmla="*/ 220 h 500"/>
                <a:gd name="connsiteX0" fmla="*/ 251 w 10251"/>
                <a:gd name="connsiteY0" fmla="*/ 4400 h 10000"/>
                <a:gd name="connsiteX1" fmla="*/ 2667 w 10251"/>
                <a:gd name="connsiteY1" fmla="*/ 0 h 10000"/>
                <a:gd name="connsiteX2" fmla="*/ 10251 w 10251"/>
                <a:gd name="connsiteY2" fmla="*/ 0 h 10000"/>
                <a:gd name="connsiteX3" fmla="*/ 10251 w 10251"/>
                <a:gd name="connsiteY3" fmla="*/ 4320 h 10000"/>
                <a:gd name="connsiteX4" fmla="*/ 9951 w 10251"/>
                <a:gd name="connsiteY4" fmla="*/ 4980 h 10000"/>
                <a:gd name="connsiteX5" fmla="*/ 10251 w 10251"/>
                <a:gd name="connsiteY5" fmla="*/ 5440 h 10000"/>
                <a:gd name="connsiteX6" fmla="*/ 10251 w 10251"/>
                <a:gd name="connsiteY6" fmla="*/ 10000 h 10000"/>
                <a:gd name="connsiteX7" fmla="*/ 2747 w 10251"/>
                <a:gd name="connsiteY7" fmla="*/ 10000 h 10000"/>
                <a:gd name="connsiteX8" fmla="*/ 357 w 10251"/>
                <a:gd name="connsiteY8" fmla="*/ 5740 h 10000"/>
                <a:gd name="connsiteX9" fmla="*/ 251 w 10251"/>
                <a:gd name="connsiteY9" fmla="*/ 4400 h 10000"/>
                <a:gd name="connsiteX0-1" fmla="*/ 292 w 10292"/>
                <a:gd name="connsiteY0-2" fmla="*/ 4400 h 10000"/>
                <a:gd name="connsiteX1-3" fmla="*/ 2708 w 10292"/>
                <a:gd name="connsiteY1-4" fmla="*/ 0 h 10000"/>
                <a:gd name="connsiteX2-5" fmla="*/ 10292 w 10292"/>
                <a:gd name="connsiteY2-6" fmla="*/ 0 h 10000"/>
                <a:gd name="connsiteX3-7" fmla="*/ 10292 w 10292"/>
                <a:gd name="connsiteY3-8" fmla="*/ 4320 h 10000"/>
                <a:gd name="connsiteX4-9" fmla="*/ 9992 w 10292"/>
                <a:gd name="connsiteY4-10" fmla="*/ 4980 h 10000"/>
                <a:gd name="connsiteX5-11" fmla="*/ 10292 w 10292"/>
                <a:gd name="connsiteY5-12" fmla="*/ 5440 h 10000"/>
                <a:gd name="connsiteX6-13" fmla="*/ 10292 w 10292"/>
                <a:gd name="connsiteY6-14" fmla="*/ 10000 h 10000"/>
                <a:gd name="connsiteX7-15" fmla="*/ 2788 w 10292"/>
                <a:gd name="connsiteY7-16" fmla="*/ 10000 h 10000"/>
                <a:gd name="connsiteX8-17" fmla="*/ 308 w 10292"/>
                <a:gd name="connsiteY8-18" fmla="*/ 5513 h 10000"/>
                <a:gd name="connsiteX9-19" fmla="*/ 292 w 10292"/>
                <a:gd name="connsiteY9-20" fmla="*/ 4400 h 10000"/>
                <a:gd name="connsiteX0-21" fmla="*/ 0 w 10000"/>
                <a:gd name="connsiteY0-22" fmla="*/ 4400 h 10000"/>
                <a:gd name="connsiteX1-23" fmla="*/ 2416 w 10000"/>
                <a:gd name="connsiteY1-24" fmla="*/ 0 h 10000"/>
                <a:gd name="connsiteX2-25" fmla="*/ 10000 w 10000"/>
                <a:gd name="connsiteY2-26" fmla="*/ 0 h 10000"/>
                <a:gd name="connsiteX3-27" fmla="*/ 10000 w 10000"/>
                <a:gd name="connsiteY3-28" fmla="*/ 4320 h 10000"/>
                <a:gd name="connsiteX4-29" fmla="*/ 9700 w 10000"/>
                <a:gd name="connsiteY4-30" fmla="*/ 4980 h 10000"/>
                <a:gd name="connsiteX5-31" fmla="*/ 10000 w 10000"/>
                <a:gd name="connsiteY5-32" fmla="*/ 5440 h 10000"/>
                <a:gd name="connsiteX6-33" fmla="*/ 10000 w 10000"/>
                <a:gd name="connsiteY6-34" fmla="*/ 10000 h 10000"/>
                <a:gd name="connsiteX7-35" fmla="*/ 2496 w 10000"/>
                <a:gd name="connsiteY7-36" fmla="*/ 10000 h 10000"/>
                <a:gd name="connsiteX8-37" fmla="*/ 16 w 10000"/>
                <a:gd name="connsiteY8-38" fmla="*/ 5513 h 10000"/>
                <a:gd name="connsiteX9-39" fmla="*/ 0 w 10000"/>
                <a:gd name="connsiteY9-40" fmla="*/ 4400 h 10000"/>
                <a:gd name="connsiteX0-41" fmla="*/ 6 w 9986"/>
                <a:gd name="connsiteY0-42" fmla="*/ 4355 h 10000"/>
                <a:gd name="connsiteX1-43" fmla="*/ 2402 w 9986"/>
                <a:gd name="connsiteY1-44" fmla="*/ 0 h 10000"/>
                <a:gd name="connsiteX2-45" fmla="*/ 9986 w 9986"/>
                <a:gd name="connsiteY2-46" fmla="*/ 0 h 10000"/>
                <a:gd name="connsiteX3-47" fmla="*/ 9986 w 9986"/>
                <a:gd name="connsiteY3-48" fmla="*/ 4320 h 10000"/>
                <a:gd name="connsiteX4-49" fmla="*/ 9686 w 9986"/>
                <a:gd name="connsiteY4-50" fmla="*/ 4980 h 10000"/>
                <a:gd name="connsiteX5-51" fmla="*/ 9986 w 9986"/>
                <a:gd name="connsiteY5-52" fmla="*/ 5440 h 10000"/>
                <a:gd name="connsiteX6-53" fmla="*/ 9986 w 9986"/>
                <a:gd name="connsiteY6-54" fmla="*/ 10000 h 10000"/>
                <a:gd name="connsiteX7-55" fmla="*/ 2482 w 9986"/>
                <a:gd name="connsiteY7-56" fmla="*/ 10000 h 10000"/>
                <a:gd name="connsiteX8-57" fmla="*/ 2 w 9986"/>
                <a:gd name="connsiteY8-58" fmla="*/ 5513 h 10000"/>
                <a:gd name="connsiteX9-59" fmla="*/ 6 w 9986"/>
                <a:gd name="connsiteY9-60" fmla="*/ 4355 h 10000"/>
                <a:gd name="connsiteX0-61" fmla="*/ 6 w 10000"/>
                <a:gd name="connsiteY0-62" fmla="*/ 4355 h 10000"/>
                <a:gd name="connsiteX1-63" fmla="*/ 2405 w 10000"/>
                <a:gd name="connsiteY1-64" fmla="*/ 0 h 10000"/>
                <a:gd name="connsiteX2-65" fmla="*/ 10000 w 10000"/>
                <a:gd name="connsiteY2-66" fmla="*/ 0 h 10000"/>
                <a:gd name="connsiteX3-67" fmla="*/ 10000 w 10000"/>
                <a:gd name="connsiteY3-68" fmla="*/ 4320 h 10000"/>
                <a:gd name="connsiteX4-69" fmla="*/ 9700 w 10000"/>
                <a:gd name="connsiteY4-70" fmla="*/ 4980 h 10000"/>
                <a:gd name="connsiteX5-71" fmla="*/ 10000 w 10000"/>
                <a:gd name="connsiteY5-72" fmla="*/ 5440 h 10000"/>
                <a:gd name="connsiteX6-73" fmla="*/ 10000 w 10000"/>
                <a:gd name="connsiteY6-74" fmla="*/ 10000 h 10000"/>
                <a:gd name="connsiteX7-75" fmla="*/ 2485 w 10000"/>
                <a:gd name="connsiteY7-76" fmla="*/ 10000 h 10000"/>
                <a:gd name="connsiteX8-77" fmla="*/ 2 w 10000"/>
                <a:gd name="connsiteY8-78" fmla="*/ 5490 h 10000"/>
                <a:gd name="connsiteX9-79" fmla="*/ 6 w 10000"/>
                <a:gd name="connsiteY9-80" fmla="*/ 4355 h 10000"/>
                <a:gd name="connsiteX0-81" fmla="*/ 6 w 10000"/>
                <a:gd name="connsiteY0-82" fmla="*/ 4491 h 10000"/>
                <a:gd name="connsiteX1-83" fmla="*/ 2405 w 10000"/>
                <a:gd name="connsiteY1-84" fmla="*/ 0 h 10000"/>
                <a:gd name="connsiteX2-85" fmla="*/ 10000 w 10000"/>
                <a:gd name="connsiteY2-86" fmla="*/ 0 h 10000"/>
                <a:gd name="connsiteX3-87" fmla="*/ 10000 w 10000"/>
                <a:gd name="connsiteY3-88" fmla="*/ 4320 h 10000"/>
                <a:gd name="connsiteX4-89" fmla="*/ 9700 w 10000"/>
                <a:gd name="connsiteY4-90" fmla="*/ 4980 h 10000"/>
                <a:gd name="connsiteX5-91" fmla="*/ 10000 w 10000"/>
                <a:gd name="connsiteY5-92" fmla="*/ 5440 h 10000"/>
                <a:gd name="connsiteX6-93" fmla="*/ 10000 w 10000"/>
                <a:gd name="connsiteY6-94" fmla="*/ 10000 h 10000"/>
                <a:gd name="connsiteX7-95" fmla="*/ 2485 w 10000"/>
                <a:gd name="connsiteY7-96" fmla="*/ 10000 h 10000"/>
                <a:gd name="connsiteX8-97" fmla="*/ 2 w 10000"/>
                <a:gd name="connsiteY8-98" fmla="*/ 5490 h 10000"/>
                <a:gd name="connsiteX9-99" fmla="*/ 6 w 10000"/>
                <a:gd name="connsiteY9-100" fmla="*/ 4491 h 10000"/>
                <a:gd name="connsiteX0-101" fmla="*/ 6 w 10000"/>
                <a:gd name="connsiteY0-102" fmla="*/ 4491 h 10000"/>
                <a:gd name="connsiteX1-103" fmla="*/ 2405 w 10000"/>
                <a:gd name="connsiteY1-104" fmla="*/ 0 h 10000"/>
                <a:gd name="connsiteX2-105" fmla="*/ 10000 w 10000"/>
                <a:gd name="connsiteY2-106" fmla="*/ 0 h 10000"/>
                <a:gd name="connsiteX3-107" fmla="*/ 10000 w 10000"/>
                <a:gd name="connsiteY3-108" fmla="*/ 4320 h 10000"/>
                <a:gd name="connsiteX4-109" fmla="*/ 9700 w 10000"/>
                <a:gd name="connsiteY4-110" fmla="*/ 4980 h 10000"/>
                <a:gd name="connsiteX5-111" fmla="*/ 10000 w 10000"/>
                <a:gd name="connsiteY5-112" fmla="*/ 5440 h 10000"/>
                <a:gd name="connsiteX6-113" fmla="*/ 10000 w 10000"/>
                <a:gd name="connsiteY6-114" fmla="*/ 10000 h 10000"/>
                <a:gd name="connsiteX7-115" fmla="*/ 2485 w 10000"/>
                <a:gd name="connsiteY7-116" fmla="*/ 10000 h 10000"/>
                <a:gd name="connsiteX8-117" fmla="*/ 2 w 10000"/>
                <a:gd name="connsiteY8-118" fmla="*/ 5354 h 10000"/>
                <a:gd name="connsiteX9-119" fmla="*/ 6 w 10000"/>
                <a:gd name="connsiteY9-120" fmla="*/ 4491 h 10000"/>
                <a:gd name="connsiteX0-121" fmla="*/ 0 w 9994"/>
                <a:gd name="connsiteY0-122" fmla="*/ 4491 h 10000"/>
                <a:gd name="connsiteX1-123" fmla="*/ 2399 w 9994"/>
                <a:gd name="connsiteY1-124" fmla="*/ 0 h 10000"/>
                <a:gd name="connsiteX2-125" fmla="*/ 9994 w 9994"/>
                <a:gd name="connsiteY2-126" fmla="*/ 0 h 10000"/>
                <a:gd name="connsiteX3-127" fmla="*/ 9994 w 9994"/>
                <a:gd name="connsiteY3-128" fmla="*/ 4320 h 10000"/>
                <a:gd name="connsiteX4-129" fmla="*/ 9694 w 9994"/>
                <a:gd name="connsiteY4-130" fmla="*/ 4980 h 10000"/>
                <a:gd name="connsiteX5-131" fmla="*/ 9994 w 9994"/>
                <a:gd name="connsiteY5-132" fmla="*/ 5440 h 10000"/>
                <a:gd name="connsiteX6-133" fmla="*/ 9994 w 9994"/>
                <a:gd name="connsiteY6-134" fmla="*/ 10000 h 10000"/>
                <a:gd name="connsiteX7-135" fmla="*/ 2479 w 9994"/>
                <a:gd name="connsiteY7-136" fmla="*/ 10000 h 10000"/>
                <a:gd name="connsiteX8-137" fmla="*/ 6 w 9994"/>
                <a:gd name="connsiteY8-138" fmla="*/ 5309 h 10000"/>
                <a:gd name="connsiteX9-139" fmla="*/ 0 w 9994"/>
                <a:gd name="connsiteY9-140" fmla="*/ 4491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9994" h="10000">
                  <a:moveTo>
                    <a:pt x="0" y="4491"/>
                  </a:moveTo>
                  <a:lnTo>
                    <a:pt x="2399" y="0"/>
                  </a:lnTo>
                  <a:lnTo>
                    <a:pt x="9994" y="0"/>
                  </a:lnTo>
                  <a:lnTo>
                    <a:pt x="9994" y="4320"/>
                  </a:lnTo>
                  <a:lnTo>
                    <a:pt x="9694" y="4980"/>
                  </a:lnTo>
                  <a:lnTo>
                    <a:pt x="9994" y="5440"/>
                  </a:lnTo>
                  <a:lnTo>
                    <a:pt x="9994" y="10000"/>
                  </a:lnTo>
                  <a:lnTo>
                    <a:pt x="2479" y="10000"/>
                  </a:lnTo>
                  <a:lnTo>
                    <a:pt x="6" y="5309"/>
                  </a:lnTo>
                  <a:cubicBezTo>
                    <a:pt x="1" y="4938"/>
                    <a:pt x="5" y="4862"/>
                    <a:pt x="0" y="4491"/>
                  </a:cubicBezTo>
                  <a:close/>
                </a:path>
              </a:pathLst>
            </a:custGeom>
            <a:solidFill>
              <a:schemeClr val="bg1">
                <a:alpha val="20000"/>
              </a:schemeClr>
            </a:solidFill>
            <a:ln>
              <a:noFill/>
            </a:ln>
            <a:effec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grpSp>
          <p:nvGrpSpPr>
            <p:cNvPr id="150" name="组合 149"/>
            <p:cNvGrpSpPr/>
            <p:nvPr/>
          </p:nvGrpSpPr>
          <p:grpSpPr>
            <a:xfrm>
              <a:off x="6682414" y="3046333"/>
              <a:ext cx="764286" cy="762218"/>
              <a:chOff x="6242050" y="2763838"/>
              <a:chExt cx="587376" cy="585788"/>
            </a:xfrm>
            <a:solidFill>
              <a:schemeClr val="bg1">
                <a:alpha val="80000"/>
              </a:schemeClr>
            </a:solidFill>
          </p:grpSpPr>
          <p:sp>
            <p:nvSpPr>
              <p:cNvPr id="153" name="Freeform 82"/>
              <p:cNvSpPr/>
              <p:nvPr/>
            </p:nvSpPr>
            <p:spPr bwMode="auto">
              <a:xfrm>
                <a:off x="6313488" y="2813051"/>
                <a:ext cx="101600" cy="63500"/>
              </a:xfrm>
              <a:custGeom>
                <a:avLst/>
                <a:gdLst>
                  <a:gd name="T0" fmla="*/ 15 w 27"/>
                  <a:gd name="T1" fmla="*/ 0 h 17"/>
                  <a:gd name="T2" fmla="*/ 0 w 27"/>
                  <a:gd name="T3" fmla="*/ 13 h 17"/>
                  <a:gd name="T4" fmla="*/ 15 w 27"/>
                  <a:gd name="T5" fmla="*/ 17 h 17"/>
                  <a:gd name="T6" fmla="*/ 27 w 27"/>
                  <a:gd name="T7" fmla="*/ 9 h 17"/>
                  <a:gd name="T8" fmla="*/ 15 w 27"/>
                  <a:gd name="T9" fmla="*/ 0 h 17"/>
                </a:gdLst>
                <a:ahLst/>
                <a:cxnLst>
                  <a:cxn ang="0">
                    <a:pos x="T0" y="T1"/>
                  </a:cxn>
                  <a:cxn ang="0">
                    <a:pos x="T2" y="T3"/>
                  </a:cxn>
                  <a:cxn ang="0">
                    <a:pos x="T4" y="T5"/>
                  </a:cxn>
                  <a:cxn ang="0">
                    <a:pos x="T6" y="T7"/>
                  </a:cxn>
                  <a:cxn ang="0">
                    <a:pos x="T8" y="T9"/>
                  </a:cxn>
                </a:cxnLst>
                <a:rect l="0" t="0" r="r" b="b"/>
                <a:pathLst>
                  <a:path w="27" h="17">
                    <a:moveTo>
                      <a:pt x="15" y="0"/>
                    </a:moveTo>
                    <a:cubicBezTo>
                      <a:pt x="10" y="4"/>
                      <a:pt x="5" y="8"/>
                      <a:pt x="0" y="13"/>
                    </a:cubicBezTo>
                    <a:cubicBezTo>
                      <a:pt x="15" y="17"/>
                      <a:pt x="15" y="17"/>
                      <a:pt x="15" y="17"/>
                    </a:cubicBezTo>
                    <a:cubicBezTo>
                      <a:pt x="19" y="14"/>
                      <a:pt x="23" y="11"/>
                      <a:pt x="27" y="9"/>
                    </a:cubicBezTo>
                    <a:lnTo>
                      <a:pt x="1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54" name="Freeform 83"/>
              <p:cNvSpPr/>
              <p:nvPr/>
            </p:nvSpPr>
            <p:spPr bwMode="auto">
              <a:xfrm>
                <a:off x="6384925" y="2774951"/>
                <a:ext cx="106363" cy="60325"/>
              </a:xfrm>
              <a:custGeom>
                <a:avLst/>
                <a:gdLst>
                  <a:gd name="T0" fmla="*/ 0 w 28"/>
                  <a:gd name="T1" fmla="*/ 8 h 16"/>
                  <a:gd name="T2" fmla="*/ 13 w 28"/>
                  <a:gd name="T3" fmla="*/ 16 h 16"/>
                  <a:gd name="T4" fmla="*/ 28 w 28"/>
                  <a:gd name="T5" fmla="*/ 11 h 16"/>
                  <a:gd name="T6" fmla="*/ 19 w 28"/>
                  <a:gd name="T7" fmla="*/ 0 h 16"/>
                  <a:gd name="T8" fmla="*/ 0 w 28"/>
                  <a:gd name="T9" fmla="*/ 8 h 16"/>
                </a:gdLst>
                <a:ahLst/>
                <a:cxnLst>
                  <a:cxn ang="0">
                    <a:pos x="T0" y="T1"/>
                  </a:cxn>
                  <a:cxn ang="0">
                    <a:pos x="T2" y="T3"/>
                  </a:cxn>
                  <a:cxn ang="0">
                    <a:pos x="T4" y="T5"/>
                  </a:cxn>
                  <a:cxn ang="0">
                    <a:pos x="T6" y="T7"/>
                  </a:cxn>
                  <a:cxn ang="0">
                    <a:pos x="T8" y="T9"/>
                  </a:cxn>
                </a:cxnLst>
                <a:rect l="0" t="0" r="r" b="b"/>
                <a:pathLst>
                  <a:path w="28" h="16">
                    <a:moveTo>
                      <a:pt x="0" y="8"/>
                    </a:moveTo>
                    <a:cubicBezTo>
                      <a:pt x="13" y="16"/>
                      <a:pt x="13" y="16"/>
                      <a:pt x="13" y="16"/>
                    </a:cubicBezTo>
                    <a:cubicBezTo>
                      <a:pt x="18" y="14"/>
                      <a:pt x="23" y="12"/>
                      <a:pt x="28" y="11"/>
                    </a:cubicBezTo>
                    <a:cubicBezTo>
                      <a:pt x="19" y="0"/>
                      <a:pt x="19" y="0"/>
                      <a:pt x="19" y="0"/>
                    </a:cubicBezTo>
                    <a:cubicBezTo>
                      <a:pt x="12" y="2"/>
                      <a:pt x="6" y="4"/>
                      <a:pt x="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55" name="Freeform 84"/>
              <p:cNvSpPr/>
              <p:nvPr/>
            </p:nvSpPr>
            <p:spPr bwMode="auto">
              <a:xfrm>
                <a:off x="6472238" y="2763838"/>
                <a:ext cx="101600" cy="52388"/>
              </a:xfrm>
              <a:custGeom>
                <a:avLst/>
                <a:gdLst>
                  <a:gd name="T0" fmla="*/ 0 w 27"/>
                  <a:gd name="T1" fmla="*/ 2 h 14"/>
                  <a:gd name="T2" fmla="*/ 11 w 27"/>
                  <a:gd name="T3" fmla="*/ 13 h 14"/>
                  <a:gd name="T4" fmla="*/ 17 w 27"/>
                  <a:gd name="T5" fmla="*/ 13 h 14"/>
                  <a:gd name="T6" fmla="*/ 27 w 27"/>
                  <a:gd name="T7" fmla="*/ 14 h 14"/>
                  <a:gd name="T8" fmla="*/ 23 w 27"/>
                  <a:gd name="T9" fmla="*/ 0 h 14"/>
                  <a:gd name="T10" fmla="*/ 17 w 27"/>
                  <a:gd name="T11" fmla="*/ 0 h 14"/>
                  <a:gd name="T12" fmla="*/ 0 w 27"/>
                  <a:gd name="T13" fmla="*/ 2 h 14"/>
                </a:gdLst>
                <a:ahLst/>
                <a:cxnLst>
                  <a:cxn ang="0">
                    <a:pos x="T0" y="T1"/>
                  </a:cxn>
                  <a:cxn ang="0">
                    <a:pos x="T2" y="T3"/>
                  </a:cxn>
                  <a:cxn ang="0">
                    <a:pos x="T4" y="T5"/>
                  </a:cxn>
                  <a:cxn ang="0">
                    <a:pos x="T6" y="T7"/>
                  </a:cxn>
                  <a:cxn ang="0">
                    <a:pos x="T8" y="T9"/>
                  </a:cxn>
                  <a:cxn ang="0">
                    <a:pos x="T10" y="T11"/>
                  </a:cxn>
                  <a:cxn ang="0">
                    <a:pos x="T12" y="T13"/>
                  </a:cxn>
                </a:cxnLst>
                <a:rect l="0" t="0" r="r" b="b"/>
                <a:pathLst>
                  <a:path w="27" h="14">
                    <a:moveTo>
                      <a:pt x="0" y="2"/>
                    </a:moveTo>
                    <a:cubicBezTo>
                      <a:pt x="11" y="13"/>
                      <a:pt x="11" y="13"/>
                      <a:pt x="11" y="13"/>
                    </a:cubicBezTo>
                    <a:cubicBezTo>
                      <a:pt x="13" y="13"/>
                      <a:pt x="15" y="13"/>
                      <a:pt x="17" y="13"/>
                    </a:cubicBezTo>
                    <a:cubicBezTo>
                      <a:pt x="21" y="13"/>
                      <a:pt x="24" y="13"/>
                      <a:pt x="27" y="14"/>
                    </a:cubicBezTo>
                    <a:cubicBezTo>
                      <a:pt x="23" y="0"/>
                      <a:pt x="23" y="0"/>
                      <a:pt x="23" y="0"/>
                    </a:cubicBezTo>
                    <a:cubicBezTo>
                      <a:pt x="21" y="0"/>
                      <a:pt x="19" y="0"/>
                      <a:pt x="17" y="0"/>
                    </a:cubicBezTo>
                    <a:cubicBezTo>
                      <a:pt x="11" y="0"/>
                      <a:pt x="6" y="0"/>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56" name="Freeform 85"/>
              <p:cNvSpPr/>
              <p:nvPr/>
            </p:nvSpPr>
            <p:spPr bwMode="auto">
              <a:xfrm>
                <a:off x="6573838" y="2763838"/>
                <a:ext cx="85725" cy="82550"/>
              </a:xfrm>
              <a:custGeom>
                <a:avLst/>
                <a:gdLst>
                  <a:gd name="T0" fmla="*/ 0 w 23"/>
                  <a:gd name="T1" fmla="*/ 0 h 22"/>
                  <a:gd name="T2" fmla="*/ 6 w 23"/>
                  <a:gd name="T3" fmla="*/ 15 h 22"/>
                  <a:gd name="T4" fmla="*/ 22 w 23"/>
                  <a:gd name="T5" fmla="*/ 22 h 22"/>
                  <a:gd name="T6" fmla="*/ 23 w 23"/>
                  <a:gd name="T7" fmla="*/ 7 h 22"/>
                  <a:gd name="T8" fmla="*/ 0 w 23"/>
                  <a:gd name="T9" fmla="*/ 0 h 22"/>
                </a:gdLst>
                <a:ahLst/>
                <a:cxnLst>
                  <a:cxn ang="0">
                    <a:pos x="T0" y="T1"/>
                  </a:cxn>
                  <a:cxn ang="0">
                    <a:pos x="T2" y="T3"/>
                  </a:cxn>
                  <a:cxn ang="0">
                    <a:pos x="T4" y="T5"/>
                  </a:cxn>
                  <a:cxn ang="0">
                    <a:pos x="T6" y="T7"/>
                  </a:cxn>
                  <a:cxn ang="0">
                    <a:pos x="T8" y="T9"/>
                  </a:cxn>
                </a:cxnLst>
                <a:rect l="0" t="0" r="r" b="b"/>
                <a:pathLst>
                  <a:path w="23" h="22">
                    <a:moveTo>
                      <a:pt x="0" y="0"/>
                    </a:moveTo>
                    <a:cubicBezTo>
                      <a:pt x="6" y="15"/>
                      <a:pt x="6" y="15"/>
                      <a:pt x="6" y="15"/>
                    </a:cubicBezTo>
                    <a:cubicBezTo>
                      <a:pt x="12" y="17"/>
                      <a:pt x="17" y="19"/>
                      <a:pt x="22" y="22"/>
                    </a:cubicBezTo>
                    <a:cubicBezTo>
                      <a:pt x="23" y="7"/>
                      <a:pt x="23" y="7"/>
                      <a:pt x="23" y="7"/>
                    </a:cubicBezTo>
                    <a:cubicBezTo>
                      <a:pt x="16" y="4"/>
                      <a:pt x="8"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57" name="Freeform 86"/>
              <p:cNvSpPr/>
              <p:nvPr/>
            </p:nvSpPr>
            <p:spPr bwMode="auto">
              <a:xfrm>
                <a:off x="6670675" y="2797176"/>
                <a:ext cx="68263" cy="98425"/>
              </a:xfrm>
              <a:custGeom>
                <a:avLst/>
                <a:gdLst>
                  <a:gd name="T0" fmla="*/ 0 w 18"/>
                  <a:gd name="T1" fmla="*/ 0 h 26"/>
                  <a:gd name="T2" fmla="*/ 1 w 18"/>
                  <a:gd name="T3" fmla="*/ 16 h 26"/>
                  <a:gd name="T4" fmla="*/ 13 w 18"/>
                  <a:gd name="T5" fmla="*/ 26 h 26"/>
                  <a:gd name="T6" fmla="*/ 18 w 18"/>
                  <a:gd name="T7" fmla="*/ 13 h 26"/>
                  <a:gd name="T8" fmla="*/ 0 w 18"/>
                  <a:gd name="T9" fmla="*/ 0 h 26"/>
                </a:gdLst>
                <a:ahLst/>
                <a:cxnLst>
                  <a:cxn ang="0">
                    <a:pos x="T0" y="T1"/>
                  </a:cxn>
                  <a:cxn ang="0">
                    <a:pos x="T2" y="T3"/>
                  </a:cxn>
                  <a:cxn ang="0">
                    <a:pos x="T4" y="T5"/>
                  </a:cxn>
                  <a:cxn ang="0">
                    <a:pos x="T6" y="T7"/>
                  </a:cxn>
                  <a:cxn ang="0">
                    <a:pos x="T8" y="T9"/>
                  </a:cxn>
                </a:cxnLst>
                <a:rect l="0" t="0" r="r" b="b"/>
                <a:pathLst>
                  <a:path w="18" h="26">
                    <a:moveTo>
                      <a:pt x="0" y="0"/>
                    </a:moveTo>
                    <a:cubicBezTo>
                      <a:pt x="1" y="16"/>
                      <a:pt x="1" y="16"/>
                      <a:pt x="1" y="16"/>
                    </a:cubicBezTo>
                    <a:cubicBezTo>
                      <a:pt x="5" y="19"/>
                      <a:pt x="9" y="22"/>
                      <a:pt x="13" y="26"/>
                    </a:cubicBezTo>
                    <a:cubicBezTo>
                      <a:pt x="18" y="13"/>
                      <a:pt x="18" y="13"/>
                      <a:pt x="18" y="13"/>
                    </a:cubicBezTo>
                    <a:cubicBezTo>
                      <a:pt x="13" y="8"/>
                      <a:pt x="7"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58" name="Freeform 87"/>
              <p:cNvSpPr/>
              <p:nvPr/>
            </p:nvSpPr>
            <p:spPr bwMode="auto">
              <a:xfrm>
                <a:off x="6735763" y="2857501"/>
                <a:ext cx="58738" cy="106363"/>
              </a:xfrm>
              <a:custGeom>
                <a:avLst/>
                <a:gdLst>
                  <a:gd name="T0" fmla="*/ 5 w 16"/>
                  <a:gd name="T1" fmla="*/ 0 h 28"/>
                  <a:gd name="T2" fmla="*/ 0 w 16"/>
                  <a:gd name="T3" fmla="*/ 15 h 28"/>
                  <a:gd name="T4" fmla="*/ 7 w 16"/>
                  <a:gd name="T5" fmla="*/ 28 h 28"/>
                  <a:gd name="T6" fmla="*/ 16 w 16"/>
                  <a:gd name="T7" fmla="*/ 17 h 28"/>
                  <a:gd name="T8" fmla="*/ 5 w 16"/>
                  <a:gd name="T9" fmla="*/ 0 h 28"/>
                </a:gdLst>
                <a:ahLst/>
                <a:cxnLst>
                  <a:cxn ang="0">
                    <a:pos x="T0" y="T1"/>
                  </a:cxn>
                  <a:cxn ang="0">
                    <a:pos x="T2" y="T3"/>
                  </a:cxn>
                  <a:cxn ang="0">
                    <a:pos x="T4" y="T5"/>
                  </a:cxn>
                  <a:cxn ang="0">
                    <a:pos x="T6" y="T7"/>
                  </a:cxn>
                  <a:cxn ang="0">
                    <a:pos x="T8" y="T9"/>
                  </a:cxn>
                </a:cxnLst>
                <a:rect l="0" t="0" r="r" b="b"/>
                <a:pathLst>
                  <a:path w="16" h="28">
                    <a:moveTo>
                      <a:pt x="5" y="0"/>
                    </a:moveTo>
                    <a:cubicBezTo>
                      <a:pt x="0" y="15"/>
                      <a:pt x="0" y="15"/>
                      <a:pt x="0" y="15"/>
                    </a:cubicBezTo>
                    <a:cubicBezTo>
                      <a:pt x="2" y="19"/>
                      <a:pt x="5" y="23"/>
                      <a:pt x="7" y="28"/>
                    </a:cubicBezTo>
                    <a:cubicBezTo>
                      <a:pt x="16" y="17"/>
                      <a:pt x="16" y="17"/>
                      <a:pt x="16" y="17"/>
                    </a:cubicBezTo>
                    <a:cubicBezTo>
                      <a:pt x="13" y="11"/>
                      <a:pt x="9" y="5"/>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59" name="Freeform 88"/>
              <p:cNvSpPr/>
              <p:nvPr/>
            </p:nvSpPr>
            <p:spPr bwMode="auto">
              <a:xfrm>
                <a:off x="6769100" y="2936876"/>
                <a:ext cx="55563" cy="93663"/>
              </a:xfrm>
              <a:custGeom>
                <a:avLst/>
                <a:gdLst>
                  <a:gd name="T0" fmla="*/ 9 w 15"/>
                  <a:gd name="T1" fmla="*/ 0 h 25"/>
                  <a:gd name="T2" fmla="*/ 0 w 15"/>
                  <a:gd name="T3" fmla="*/ 12 h 25"/>
                  <a:gd name="T4" fmla="*/ 2 w 15"/>
                  <a:gd name="T5" fmla="*/ 25 h 25"/>
                  <a:gd name="T6" fmla="*/ 15 w 15"/>
                  <a:gd name="T7" fmla="*/ 18 h 25"/>
                  <a:gd name="T8" fmla="*/ 9 w 15"/>
                  <a:gd name="T9" fmla="*/ 0 h 25"/>
                </a:gdLst>
                <a:ahLst/>
                <a:cxnLst>
                  <a:cxn ang="0">
                    <a:pos x="T0" y="T1"/>
                  </a:cxn>
                  <a:cxn ang="0">
                    <a:pos x="T2" y="T3"/>
                  </a:cxn>
                  <a:cxn ang="0">
                    <a:pos x="T4" y="T5"/>
                  </a:cxn>
                  <a:cxn ang="0">
                    <a:pos x="T6" y="T7"/>
                  </a:cxn>
                  <a:cxn ang="0">
                    <a:pos x="T8" y="T9"/>
                  </a:cxn>
                </a:cxnLst>
                <a:rect l="0" t="0" r="r" b="b"/>
                <a:pathLst>
                  <a:path w="15" h="25">
                    <a:moveTo>
                      <a:pt x="9" y="0"/>
                    </a:moveTo>
                    <a:cubicBezTo>
                      <a:pt x="0" y="12"/>
                      <a:pt x="0" y="12"/>
                      <a:pt x="0" y="12"/>
                    </a:cubicBezTo>
                    <a:cubicBezTo>
                      <a:pt x="1" y="16"/>
                      <a:pt x="2" y="21"/>
                      <a:pt x="2" y="25"/>
                    </a:cubicBezTo>
                    <a:cubicBezTo>
                      <a:pt x="15" y="18"/>
                      <a:pt x="15" y="18"/>
                      <a:pt x="15" y="18"/>
                    </a:cubicBezTo>
                    <a:cubicBezTo>
                      <a:pt x="14" y="11"/>
                      <a:pt x="12" y="5"/>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60" name="Freeform 89"/>
              <p:cNvSpPr/>
              <p:nvPr/>
            </p:nvSpPr>
            <p:spPr bwMode="auto">
              <a:xfrm>
                <a:off x="6777038" y="3019426"/>
                <a:ext cx="52388" cy="79375"/>
              </a:xfrm>
              <a:custGeom>
                <a:avLst/>
                <a:gdLst>
                  <a:gd name="T0" fmla="*/ 14 w 14"/>
                  <a:gd name="T1" fmla="*/ 0 h 21"/>
                  <a:gd name="T2" fmla="*/ 1 w 14"/>
                  <a:gd name="T3" fmla="*/ 9 h 21"/>
                  <a:gd name="T4" fmla="*/ 1 w 14"/>
                  <a:gd name="T5" fmla="*/ 10 h 21"/>
                  <a:gd name="T6" fmla="*/ 0 w 14"/>
                  <a:gd name="T7" fmla="*/ 21 h 21"/>
                  <a:gd name="T8" fmla="*/ 14 w 14"/>
                  <a:gd name="T9" fmla="*/ 17 h 21"/>
                  <a:gd name="T10" fmla="*/ 14 w 14"/>
                  <a:gd name="T11" fmla="*/ 10 h 21"/>
                  <a:gd name="T12" fmla="*/ 14 w 14"/>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 h="21">
                    <a:moveTo>
                      <a:pt x="14" y="0"/>
                    </a:moveTo>
                    <a:cubicBezTo>
                      <a:pt x="1" y="9"/>
                      <a:pt x="1" y="9"/>
                      <a:pt x="1" y="9"/>
                    </a:cubicBezTo>
                    <a:cubicBezTo>
                      <a:pt x="1" y="10"/>
                      <a:pt x="1" y="10"/>
                      <a:pt x="1" y="10"/>
                    </a:cubicBezTo>
                    <a:cubicBezTo>
                      <a:pt x="1" y="14"/>
                      <a:pt x="0" y="17"/>
                      <a:pt x="0" y="21"/>
                    </a:cubicBezTo>
                    <a:cubicBezTo>
                      <a:pt x="14" y="17"/>
                      <a:pt x="14" y="17"/>
                      <a:pt x="14" y="17"/>
                    </a:cubicBezTo>
                    <a:cubicBezTo>
                      <a:pt x="14" y="15"/>
                      <a:pt x="14" y="12"/>
                      <a:pt x="14" y="10"/>
                    </a:cubicBezTo>
                    <a:cubicBezTo>
                      <a:pt x="14" y="6"/>
                      <a:pt x="14" y="3"/>
                      <a:pt x="1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61" name="Freeform 90"/>
              <p:cNvSpPr/>
              <p:nvPr/>
            </p:nvSpPr>
            <p:spPr bwMode="auto">
              <a:xfrm>
                <a:off x="6753225" y="3101976"/>
                <a:ext cx="71438" cy="63500"/>
              </a:xfrm>
              <a:custGeom>
                <a:avLst/>
                <a:gdLst>
                  <a:gd name="T0" fmla="*/ 19 w 19"/>
                  <a:gd name="T1" fmla="*/ 0 h 17"/>
                  <a:gd name="T2" fmla="*/ 4 w 19"/>
                  <a:gd name="T3" fmla="*/ 5 h 17"/>
                  <a:gd name="T4" fmla="*/ 0 w 19"/>
                  <a:gd name="T5" fmla="*/ 16 h 17"/>
                  <a:gd name="T6" fmla="*/ 15 w 19"/>
                  <a:gd name="T7" fmla="*/ 17 h 17"/>
                  <a:gd name="T8" fmla="*/ 19 w 19"/>
                  <a:gd name="T9" fmla="*/ 0 h 17"/>
                </a:gdLst>
                <a:ahLst/>
                <a:cxnLst>
                  <a:cxn ang="0">
                    <a:pos x="T0" y="T1"/>
                  </a:cxn>
                  <a:cxn ang="0">
                    <a:pos x="T2" y="T3"/>
                  </a:cxn>
                  <a:cxn ang="0">
                    <a:pos x="T4" y="T5"/>
                  </a:cxn>
                  <a:cxn ang="0">
                    <a:pos x="T6" y="T7"/>
                  </a:cxn>
                  <a:cxn ang="0">
                    <a:pos x="T8" y="T9"/>
                  </a:cxn>
                </a:cxnLst>
                <a:rect l="0" t="0" r="r" b="b"/>
                <a:pathLst>
                  <a:path w="19" h="17">
                    <a:moveTo>
                      <a:pt x="19" y="0"/>
                    </a:moveTo>
                    <a:cubicBezTo>
                      <a:pt x="4" y="5"/>
                      <a:pt x="4" y="5"/>
                      <a:pt x="4" y="5"/>
                    </a:cubicBezTo>
                    <a:cubicBezTo>
                      <a:pt x="3" y="9"/>
                      <a:pt x="2" y="12"/>
                      <a:pt x="0" y="16"/>
                    </a:cubicBezTo>
                    <a:cubicBezTo>
                      <a:pt x="15" y="17"/>
                      <a:pt x="15" y="17"/>
                      <a:pt x="15" y="17"/>
                    </a:cubicBezTo>
                    <a:cubicBezTo>
                      <a:pt x="17" y="11"/>
                      <a:pt x="18" y="6"/>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62" name="Freeform 91"/>
              <p:cNvSpPr/>
              <p:nvPr/>
            </p:nvSpPr>
            <p:spPr bwMode="auto">
              <a:xfrm>
                <a:off x="6716713" y="3176588"/>
                <a:ext cx="85725" cy="60325"/>
              </a:xfrm>
              <a:custGeom>
                <a:avLst/>
                <a:gdLst>
                  <a:gd name="T0" fmla="*/ 23 w 23"/>
                  <a:gd name="T1" fmla="*/ 0 h 16"/>
                  <a:gd name="T2" fmla="*/ 8 w 23"/>
                  <a:gd name="T3" fmla="*/ 1 h 16"/>
                  <a:gd name="T4" fmla="*/ 0 w 23"/>
                  <a:gd name="T5" fmla="*/ 11 h 16"/>
                  <a:gd name="T6" fmla="*/ 13 w 23"/>
                  <a:gd name="T7" fmla="*/ 16 h 16"/>
                  <a:gd name="T8" fmla="*/ 23 w 23"/>
                  <a:gd name="T9" fmla="*/ 0 h 16"/>
                </a:gdLst>
                <a:ahLst/>
                <a:cxnLst>
                  <a:cxn ang="0">
                    <a:pos x="T0" y="T1"/>
                  </a:cxn>
                  <a:cxn ang="0">
                    <a:pos x="T2" y="T3"/>
                  </a:cxn>
                  <a:cxn ang="0">
                    <a:pos x="T4" y="T5"/>
                  </a:cxn>
                  <a:cxn ang="0">
                    <a:pos x="T6" y="T7"/>
                  </a:cxn>
                  <a:cxn ang="0">
                    <a:pos x="T8" y="T9"/>
                  </a:cxn>
                </a:cxnLst>
                <a:rect l="0" t="0" r="r" b="b"/>
                <a:pathLst>
                  <a:path w="23" h="16">
                    <a:moveTo>
                      <a:pt x="23" y="0"/>
                    </a:moveTo>
                    <a:cubicBezTo>
                      <a:pt x="8" y="1"/>
                      <a:pt x="8" y="1"/>
                      <a:pt x="8" y="1"/>
                    </a:cubicBezTo>
                    <a:cubicBezTo>
                      <a:pt x="5" y="5"/>
                      <a:pt x="3" y="8"/>
                      <a:pt x="0" y="11"/>
                    </a:cubicBezTo>
                    <a:cubicBezTo>
                      <a:pt x="13" y="16"/>
                      <a:pt x="13" y="16"/>
                      <a:pt x="13" y="16"/>
                    </a:cubicBezTo>
                    <a:cubicBezTo>
                      <a:pt x="17" y="11"/>
                      <a:pt x="20" y="6"/>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63" name="Freeform 92"/>
              <p:cNvSpPr/>
              <p:nvPr/>
            </p:nvSpPr>
            <p:spPr bwMode="auto">
              <a:xfrm>
                <a:off x="6656388" y="3233738"/>
                <a:ext cx="101600" cy="63500"/>
              </a:xfrm>
              <a:custGeom>
                <a:avLst/>
                <a:gdLst>
                  <a:gd name="T0" fmla="*/ 27 w 27"/>
                  <a:gd name="T1" fmla="*/ 4 h 17"/>
                  <a:gd name="T2" fmla="*/ 12 w 27"/>
                  <a:gd name="T3" fmla="*/ 0 h 17"/>
                  <a:gd name="T4" fmla="*/ 0 w 27"/>
                  <a:gd name="T5" fmla="*/ 9 h 17"/>
                  <a:gd name="T6" fmla="*/ 12 w 27"/>
                  <a:gd name="T7" fmla="*/ 17 h 17"/>
                  <a:gd name="T8" fmla="*/ 27 w 27"/>
                  <a:gd name="T9" fmla="*/ 4 h 17"/>
                </a:gdLst>
                <a:ahLst/>
                <a:cxnLst>
                  <a:cxn ang="0">
                    <a:pos x="T0" y="T1"/>
                  </a:cxn>
                  <a:cxn ang="0">
                    <a:pos x="T2" y="T3"/>
                  </a:cxn>
                  <a:cxn ang="0">
                    <a:pos x="T4" y="T5"/>
                  </a:cxn>
                  <a:cxn ang="0">
                    <a:pos x="T6" y="T7"/>
                  </a:cxn>
                  <a:cxn ang="0">
                    <a:pos x="T8" y="T9"/>
                  </a:cxn>
                </a:cxnLst>
                <a:rect l="0" t="0" r="r" b="b"/>
                <a:pathLst>
                  <a:path w="27" h="17">
                    <a:moveTo>
                      <a:pt x="27" y="4"/>
                    </a:moveTo>
                    <a:cubicBezTo>
                      <a:pt x="12" y="0"/>
                      <a:pt x="12" y="0"/>
                      <a:pt x="12" y="0"/>
                    </a:cubicBezTo>
                    <a:cubicBezTo>
                      <a:pt x="8" y="4"/>
                      <a:pt x="4" y="6"/>
                      <a:pt x="0" y="9"/>
                    </a:cubicBezTo>
                    <a:cubicBezTo>
                      <a:pt x="12" y="17"/>
                      <a:pt x="12" y="17"/>
                      <a:pt x="12" y="17"/>
                    </a:cubicBezTo>
                    <a:cubicBezTo>
                      <a:pt x="17" y="13"/>
                      <a:pt x="22" y="9"/>
                      <a:pt x="2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64" name="Freeform 93"/>
              <p:cNvSpPr/>
              <p:nvPr/>
            </p:nvSpPr>
            <p:spPr bwMode="auto">
              <a:xfrm>
                <a:off x="6580188" y="3275013"/>
                <a:ext cx="109538" cy="63500"/>
              </a:xfrm>
              <a:custGeom>
                <a:avLst/>
                <a:gdLst>
                  <a:gd name="T0" fmla="*/ 29 w 29"/>
                  <a:gd name="T1" fmla="*/ 8 h 17"/>
                  <a:gd name="T2" fmla="*/ 15 w 29"/>
                  <a:gd name="T3" fmla="*/ 0 h 17"/>
                  <a:gd name="T4" fmla="*/ 0 w 29"/>
                  <a:gd name="T5" fmla="*/ 5 h 17"/>
                  <a:gd name="T6" fmla="*/ 9 w 29"/>
                  <a:gd name="T7" fmla="*/ 17 h 17"/>
                  <a:gd name="T8" fmla="*/ 29 w 29"/>
                  <a:gd name="T9" fmla="*/ 8 h 17"/>
                </a:gdLst>
                <a:ahLst/>
                <a:cxnLst>
                  <a:cxn ang="0">
                    <a:pos x="T0" y="T1"/>
                  </a:cxn>
                  <a:cxn ang="0">
                    <a:pos x="T2" y="T3"/>
                  </a:cxn>
                  <a:cxn ang="0">
                    <a:pos x="T4" y="T5"/>
                  </a:cxn>
                  <a:cxn ang="0">
                    <a:pos x="T6" y="T7"/>
                  </a:cxn>
                  <a:cxn ang="0">
                    <a:pos x="T8" y="T9"/>
                  </a:cxn>
                </a:cxnLst>
                <a:rect l="0" t="0" r="r" b="b"/>
                <a:pathLst>
                  <a:path w="29" h="17">
                    <a:moveTo>
                      <a:pt x="29" y="8"/>
                    </a:moveTo>
                    <a:cubicBezTo>
                      <a:pt x="15" y="0"/>
                      <a:pt x="15" y="0"/>
                      <a:pt x="15" y="0"/>
                    </a:cubicBezTo>
                    <a:cubicBezTo>
                      <a:pt x="11" y="3"/>
                      <a:pt x="6" y="4"/>
                      <a:pt x="0" y="5"/>
                    </a:cubicBezTo>
                    <a:cubicBezTo>
                      <a:pt x="9" y="17"/>
                      <a:pt x="9" y="17"/>
                      <a:pt x="9" y="17"/>
                    </a:cubicBezTo>
                    <a:cubicBezTo>
                      <a:pt x="16" y="15"/>
                      <a:pt x="23" y="12"/>
                      <a:pt x="2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65" name="Freeform 94"/>
              <p:cNvSpPr/>
              <p:nvPr/>
            </p:nvSpPr>
            <p:spPr bwMode="auto">
              <a:xfrm>
                <a:off x="6497638" y="3297238"/>
                <a:ext cx="101600" cy="52388"/>
              </a:xfrm>
              <a:custGeom>
                <a:avLst/>
                <a:gdLst>
                  <a:gd name="T0" fmla="*/ 27 w 27"/>
                  <a:gd name="T1" fmla="*/ 12 h 14"/>
                  <a:gd name="T2" fmla="*/ 17 w 27"/>
                  <a:gd name="T3" fmla="*/ 0 h 14"/>
                  <a:gd name="T4" fmla="*/ 10 w 27"/>
                  <a:gd name="T5" fmla="*/ 0 h 14"/>
                  <a:gd name="T6" fmla="*/ 0 w 27"/>
                  <a:gd name="T7" fmla="*/ 0 h 14"/>
                  <a:gd name="T8" fmla="*/ 4 w 27"/>
                  <a:gd name="T9" fmla="*/ 13 h 14"/>
                  <a:gd name="T10" fmla="*/ 10 w 27"/>
                  <a:gd name="T11" fmla="*/ 14 h 14"/>
                  <a:gd name="T12" fmla="*/ 27 w 27"/>
                  <a:gd name="T13" fmla="*/ 12 h 14"/>
                </a:gdLst>
                <a:ahLst/>
                <a:cxnLst>
                  <a:cxn ang="0">
                    <a:pos x="T0" y="T1"/>
                  </a:cxn>
                  <a:cxn ang="0">
                    <a:pos x="T2" y="T3"/>
                  </a:cxn>
                  <a:cxn ang="0">
                    <a:pos x="T4" y="T5"/>
                  </a:cxn>
                  <a:cxn ang="0">
                    <a:pos x="T6" y="T7"/>
                  </a:cxn>
                  <a:cxn ang="0">
                    <a:pos x="T8" y="T9"/>
                  </a:cxn>
                  <a:cxn ang="0">
                    <a:pos x="T10" y="T11"/>
                  </a:cxn>
                  <a:cxn ang="0">
                    <a:pos x="T12" y="T13"/>
                  </a:cxn>
                </a:cxnLst>
                <a:rect l="0" t="0" r="r" b="b"/>
                <a:pathLst>
                  <a:path w="27" h="14">
                    <a:moveTo>
                      <a:pt x="27" y="12"/>
                    </a:moveTo>
                    <a:cubicBezTo>
                      <a:pt x="17" y="0"/>
                      <a:pt x="17" y="0"/>
                      <a:pt x="17" y="0"/>
                    </a:cubicBezTo>
                    <a:cubicBezTo>
                      <a:pt x="15" y="0"/>
                      <a:pt x="12" y="0"/>
                      <a:pt x="10" y="0"/>
                    </a:cubicBezTo>
                    <a:cubicBezTo>
                      <a:pt x="7" y="0"/>
                      <a:pt x="3" y="0"/>
                      <a:pt x="0" y="0"/>
                    </a:cubicBezTo>
                    <a:cubicBezTo>
                      <a:pt x="4" y="13"/>
                      <a:pt x="4" y="13"/>
                      <a:pt x="4" y="13"/>
                    </a:cubicBezTo>
                    <a:cubicBezTo>
                      <a:pt x="6" y="14"/>
                      <a:pt x="8" y="14"/>
                      <a:pt x="10" y="14"/>
                    </a:cubicBezTo>
                    <a:cubicBezTo>
                      <a:pt x="16" y="14"/>
                      <a:pt x="22" y="13"/>
                      <a:pt x="27"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66" name="Freeform 95"/>
              <p:cNvSpPr/>
              <p:nvPr/>
            </p:nvSpPr>
            <p:spPr bwMode="auto">
              <a:xfrm>
                <a:off x="6415088" y="3267076"/>
                <a:ext cx="82550" cy="79375"/>
              </a:xfrm>
              <a:custGeom>
                <a:avLst/>
                <a:gdLst>
                  <a:gd name="T0" fmla="*/ 22 w 22"/>
                  <a:gd name="T1" fmla="*/ 21 h 21"/>
                  <a:gd name="T2" fmla="*/ 16 w 22"/>
                  <a:gd name="T3" fmla="*/ 6 h 21"/>
                  <a:gd name="T4" fmla="*/ 0 w 22"/>
                  <a:gd name="T5" fmla="*/ 0 h 21"/>
                  <a:gd name="T6" fmla="*/ 0 w 22"/>
                  <a:gd name="T7" fmla="*/ 15 h 21"/>
                  <a:gd name="T8" fmla="*/ 22 w 22"/>
                  <a:gd name="T9" fmla="*/ 21 h 21"/>
                </a:gdLst>
                <a:ahLst/>
                <a:cxnLst>
                  <a:cxn ang="0">
                    <a:pos x="T0" y="T1"/>
                  </a:cxn>
                  <a:cxn ang="0">
                    <a:pos x="T2" y="T3"/>
                  </a:cxn>
                  <a:cxn ang="0">
                    <a:pos x="T4" y="T5"/>
                  </a:cxn>
                  <a:cxn ang="0">
                    <a:pos x="T6" y="T7"/>
                  </a:cxn>
                  <a:cxn ang="0">
                    <a:pos x="T8" y="T9"/>
                  </a:cxn>
                </a:cxnLst>
                <a:rect l="0" t="0" r="r" b="b"/>
                <a:pathLst>
                  <a:path w="22" h="21">
                    <a:moveTo>
                      <a:pt x="22" y="21"/>
                    </a:moveTo>
                    <a:cubicBezTo>
                      <a:pt x="16" y="6"/>
                      <a:pt x="16" y="6"/>
                      <a:pt x="16" y="6"/>
                    </a:cubicBezTo>
                    <a:cubicBezTo>
                      <a:pt x="10" y="5"/>
                      <a:pt x="5" y="3"/>
                      <a:pt x="0" y="0"/>
                    </a:cubicBezTo>
                    <a:cubicBezTo>
                      <a:pt x="0" y="15"/>
                      <a:pt x="0" y="15"/>
                      <a:pt x="0" y="15"/>
                    </a:cubicBezTo>
                    <a:cubicBezTo>
                      <a:pt x="7" y="18"/>
                      <a:pt x="14" y="20"/>
                      <a:pt x="22"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67" name="Freeform 96"/>
              <p:cNvSpPr/>
              <p:nvPr/>
            </p:nvSpPr>
            <p:spPr bwMode="auto">
              <a:xfrm>
                <a:off x="6332538" y="3214688"/>
                <a:ext cx="68263" cy="101600"/>
              </a:xfrm>
              <a:custGeom>
                <a:avLst/>
                <a:gdLst>
                  <a:gd name="T0" fmla="*/ 18 w 18"/>
                  <a:gd name="T1" fmla="*/ 27 h 27"/>
                  <a:gd name="T2" fmla="*/ 17 w 18"/>
                  <a:gd name="T3" fmla="*/ 11 h 27"/>
                  <a:gd name="T4" fmla="*/ 5 w 18"/>
                  <a:gd name="T5" fmla="*/ 0 h 27"/>
                  <a:gd name="T6" fmla="*/ 0 w 18"/>
                  <a:gd name="T7" fmla="*/ 14 h 27"/>
                  <a:gd name="T8" fmla="*/ 18 w 18"/>
                  <a:gd name="T9" fmla="*/ 27 h 27"/>
                </a:gdLst>
                <a:ahLst/>
                <a:cxnLst>
                  <a:cxn ang="0">
                    <a:pos x="T0" y="T1"/>
                  </a:cxn>
                  <a:cxn ang="0">
                    <a:pos x="T2" y="T3"/>
                  </a:cxn>
                  <a:cxn ang="0">
                    <a:pos x="T4" y="T5"/>
                  </a:cxn>
                  <a:cxn ang="0">
                    <a:pos x="T6" y="T7"/>
                  </a:cxn>
                  <a:cxn ang="0">
                    <a:pos x="T8" y="T9"/>
                  </a:cxn>
                </a:cxnLst>
                <a:rect l="0" t="0" r="r" b="b"/>
                <a:pathLst>
                  <a:path w="18" h="27">
                    <a:moveTo>
                      <a:pt x="18" y="27"/>
                    </a:moveTo>
                    <a:cubicBezTo>
                      <a:pt x="17" y="11"/>
                      <a:pt x="17" y="11"/>
                      <a:pt x="17" y="11"/>
                    </a:cubicBezTo>
                    <a:cubicBezTo>
                      <a:pt x="13" y="8"/>
                      <a:pt x="9" y="4"/>
                      <a:pt x="5" y="0"/>
                    </a:cubicBezTo>
                    <a:cubicBezTo>
                      <a:pt x="0" y="14"/>
                      <a:pt x="0" y="14"/>
                      <a:pt x="0" y="14"/>
                    </a:cubicBezTo>
                    <a:cubicBezTo>
                      <a:pt x="5" y="19"/>
                      <a:pt x="11" y="23"/>
                      <a:pt x="18"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68" name="Freeform 97"/>
              <p:cNvSpPr/>
              <p:nvPr/>
            </p:nvSpPr>
            <p:spPr bwMode="auto">
              <a:xfrm>
                <a:off x="6276975" y="3151188"/>
                <a:ext cx="63500" cy="101600"/>
              </a:xfrm>
              <a:custGeom>
                <a:avLst/>
                <a:gdLst>
                  <a:gd name="T0" fmla="*/ 12 w 17"/>
                  <a:gd name="T1" fmla="*/ 27 h 27"/>
                  <a:gd name="T2" fmla="*/ 17 w 17"/>
                  <a:gd name="T3" fmla="*/ 12 h 27"/>
                  <a:gd name="T4" fmla="*/ 10 w 17"/>
                  <a:gd name="T5" fmla="*/ 0 h 27"/>
                  <a:gd name="T6" fmla="*/ 0 w 17"/>
                  <a:gd name="T7" fmla="*/ 11 h 27"/>
                  <a:gd name="T8" fmla="*/ 12 w 17"/>
                  <a:gd name="T9" fmla="*/ 27 h 27"/>
                </a:gdLst>
                <a:ahLst/>
                <a:cxnLst>
                  <a:cxn ang="0">
                    <a:pos x="T0" y="T1"/>
                  </a:cxn>
                  <a:cxn ang="0">
                    <a:pos x="T2" y="T3"/>
                  </a:cxn>
                  <a:cxn ang="0">
                    <a:pos x="T4" y="T5"/>
                  </a:cxn>
                  <a:cxn ang="0">
                    <a:pos x="T6" y="T7"/>
                  </a:cxn>
                  <a:cxn ang="0">
                    <a:pos x="T8" y="T9"/>
                  </a:cxn>
                </a:cxnLst>
                <a:rect l="0" t="0" r="r" b="b"/>
                <a:pathLst>
                  <a:path w="17" h="27">
                    <a:moveTo>
                      <a:pt x="12" y="27"/>
                    </a:moveTo>
                    <a:cubicBezTo>
                      <a:pt x="17" y="12"/>
                      <a:pt x="17" y="12"/>
                      <a:pt x="17" y="12"/>
                    </a:cubicBezTo>
                    <a:cubicBezTo>
                      <a:pt x="14" y="8"/>
                      <a:pt x="12" y="4"/>
                      <a:pt x="10" y="0"/>
                    </a:cubicBezTo>
                    <a:cubicBezTo>
                      <a:pt x="0" y="11"/>
                      <a:pt x="0" y="11"/>
                      <a:pt x="0" y="11"/>
                    </a:cubicBezTo>
                    <a:cubicBezTo>
                      <a:pt x="3" y="17"/>
                      <a:pt x="7" y="22"/>
                      <a:pt x="12"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69" name="Freeform 98"/>
              <p:cNvSpPr/>
              <p:nvPr/>
            </p:nvSpPr>
            <p:spPr bwMode="auto">
              <a:xfrm>
                <a:off x="6246813" y="3082926"/>
                <a:ext cx="55563" cy="93663"/>
              </a:xfrm>
              <a:custGeom>
                <a:avLst/>
                <a:gdLst>
                  <a:gd name="T0" fmla="*/ 6 w 15"/>
                  <a:gd name="T1" fmla="*/ 25 h 25"/>
                  <a:gd name="T2" fmla="*/ 15 w 15"/>
                  <a:gd name="T3" fmla="*/ 12 h 25"/>
                  <a:gd name="T4" fmla="*/ 13 w 15"/>
                  <a:gd name="T5" fmla="*/ 0 h 25"/>
                  <a:gd name="T6" fmla="*/ 0 w 15"/>
                  <a:gd name="T7" fmla="*/ 7 h 25"/>
                  <a:gd name="T8" fmla="*/ 6 w 15"/>
                  <a:gd name="T9" fmla="*/ 25 h 25"/>
                </a:gdLst>
                <a:ahLst/>
                <a:cxnLst>
                  <a:cxn ang="0">
                    <a:pos x="T0" y="T1"/>
                  </a:cxn>
                  <a:cxn ang="0">
                    <a:pos x="T2" y="T3"/>
                  </a:cxn>
                  <a:cxn ang="0">
                    <a:pos x="T4" y="T5"/>
                  </a:cxn>
                  <a:cxn ang="0">
                    <a:pos x="T6" y="T7"/>
                  </a:cxn>
                  <a:cxn ang="0">
                    <a:pos x="T8" y="T9"/>
                  </a:cxn>
                </a:cxnLst>
                <a:rect l="0" t="0" r="r" b="b"/>
                <a:pathLst>
                  <a:path w="15" h="25">
                    <a:moveTo>
                      <a:pt x="6" y="25"/>
                    </a:moveTo>
                    <a:cubicBezTo>
                      <a:pt x="15" y="12"/>
                      <a:pt x="15" y="12"/>
                      <a:pt x="15" y="12"/>
                    </a:cubicBezTo>
                    <a:cubicBezTo>
                      <a:pt x="14" y="8"/>
                      <a:pt x="13" y="4"/>
                      <a:pt x="13" y="0"/>
                    </a:cubicBezTo>
                    <a:cubicBezTo>
                      <a:pt x="0" y="7"/>
                      <a:pt x="0" y="7"/>
                      <a:pt x="0" y="7"/>
                    </a:cubicBezTo>
                    <a:cubicBezTo>
                      <a:pt x="2" y="13"/>
                      <a:pt x="3" y="19"/>
                      <a:pt x="6"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70" name="Freeform 99"/>
              <p:cNvSpPr/>
              <p:nvPr/>
            </p:nvSpPr>
            <p:spPr bwMode="auto">
              <a:xfrm>
                <a:off x="6242050" y="3016251"/>
                <a:ext cx="52388" cy="77788"/>
              </a:xfrm>
              <a:custGeom>
                <a:avLst/>
                <a:gdLst>
                  <a:gd name="T0" fmla="*/ 1 w 14"/>
                  <a:gd name="T1" fmla="*/ 21 h 21"/>
                  <a:gd name="T2" fmla="*/ 13 w 14"/>
                  <a:gd name="T3" fmla="*/ 12 h 21"/>
                  <a:gd name="T4" fmla="*/ 13 w 14"/>
                  <a:gd name="T5" fmla="*/ 11 h 21"/>
                  <a:gd name="T6" fmla="*/ 14 w 14"/>
                  <a:gd name="T7" fmla="*/ 0 h 21"/>
                  <a:gd name="T8" fmla="*/ 0 w 14"/>
                  <a:gd name="T9" fmla="*/ 3 h 21"/>
                  <a:gd name="T10" fmla="*/ 0 w 14"/>
                  <a:gd name="T11" fmla="*/ 11 h 21"/>
                  <a:gd name="T12" fmla="*/ 1 w 14"/>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14" h="21">
                    <a:moveTo>
                      <a:pt x="1" y="21"/>
                    </a:moveTo>
                    <a:cubicBezTo>
                      <a:pt x="13" y="12"/>
                      <a:pt x="13" y="12"/>
                      <a:pt x="13" y="12"/>
                    </a:cubicBezTo>
                    <a:cubicBezTo>
                      <a:pt x="13" y="11"/>
                      <a:pt x="13" y="11"/>
                      <a:pt x="13" y="11"/>
                    </a:cubicBezTo>
                    <a:cubicBezTo>
                      <a:pt x="13" y="7"/>
                      <a:pt x="14" y="3"/>
                      <a:pt x="14" y="0"/>
                    </a:cubicBezTo>
                    <a:cubicBezTo>
                      <a:pt x="0" y="3"/>
                      <a:pt x="0" y="3"/>
                      <a:pt x="0" y="3"/>
                    </a:cubicBezTo>
                    <a:cubicBezTo>
                      <a:pt x="0" y="6"/>
                      <a:pt x="0" y="8"/>
                      <a:pt x="0" y="11"/>
                    </a:cubicBezTo>
                    <a:cubicBezTo>
                      <a:pt x="0" y="14"/>
                      <a:pt x="0" y="17"/>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71" name="Freeform 100"/>
              <p:cNvSpPr/>
              <p:nvPr/>
            </p:nvSpPr>
            <p:spPr bwMode="auto">
              <a:xfrm>
                <a:off x="6246813" y="2947988"/>
                <a:ext cx="71438" cy="63500"/>
              </a:xfrm>
              <a:custGeom>
                <a:avLst/>
                <a:gdLst>
                  <a:gd name="T0" fmla="*/ 0 w 19"/>
                  <a:gd name="T1" fmla="*/ 17 h 17"/>
                  <a:gd name="T2" fmla="*/ 15 w 19"/>
                  <a:gd name="T3" fmla="*/ 12 h 17"/>
                  <a:gd name="T4" fmla="*/ 19 w 19"/>
                  <a:gd name="T5" fmla="*/ 0 h 17"/>
                  <a:gd name="T6" fmla="*/ 5 w 19"/>
                  <a:gd name="T7" fmla="*/ 0 h 17"/>
                  <a:gd name="T8" fmla="*/ 0 w 19"/>
                  <a:gd name="T9" fmla="*/ 17 h 17"/>
                </a:gdLst>
                <a:ahLst/>
                <a:cxnLst>
                  <a:cxn ang="0">
                    <a:pos x="T0" y="T1"/>
                  </a:cxn>
                  <a:cxn ang="0">
                    <a:pos x="T2" y="T3"/>
                  </a:cxn>
                  <a:cxn ang="0">
                    <a:pos x="T4" y="T5"/>
                  </a:cxn>
                  <a:cxn ang="0">
                    <a:pos x="T6" y="T7"/>
                  </a:cxn>
                  <a:cxn ang="0">
                    <a:pos x="T8" y="T9"/>
                  </a:cxn>
                </a:cxnLst>
                <a:rect l="0" t="0" r="r" b="b"/>
                <a:pathLst>
                  <a:path w="19" h="17">
                    <a:moveTo>
                      <a:pt x="0" y="17"/>
                    </a:moveTo>
                    <a:cubicBezTo>
                      <a:pt x="15" y="12"/>
                      <a:pt x="15" y="12"/>
                      <a:pt x="15" y="12"/>
                    </a:cubicBezTo>
                    <a:cubicBezTo>
                      <a:pt x="16" y="8"/>
                      <a:pt x="17" y="4"/>
                      <a:pt x="19" y="0"/>
                    </a:cubicBezTo>
                    <a:cubicBezTo>
                      <a:pt x="5" y="0"/>
                      <a:pt x="5" y="0"/>
                      <a:pt x="5" y="0"/>
                    </a:cubicBezTo>
                    <a:cubicBezTo>
                      <a:pt x="3" y="5"/>
                      <a:pt x="1" y="11"/>
                      <a:pt x="0"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72" name="Freeform 101"/>
              <p:cNvSpPr/>
              <p:nvPr/>
            </p:nvSpPr>
            <p:spPr bwMode="auto">
              <a:xfrm>
                <a:off x="6269038" y="2873376"/>
                <a:ext cx="85725" cy="60325"/>
              </a:xfrm>
              <a:custGeom>
                <a:avLst/>
                <a:gdLst>
                  <a:gd name="T0" fmla="*/ 0 w 23"/>
                  <a:gd name="T1" fmla="*/ 16 h 16"/>
                  <a:gd name="T2" fmla="*/ 16 w 23"/>
                  <a:gd name="T3" fmla="*/ 16 h 16"/>
                  <a:gd name="T4" fmla="*/ 23 w 23"/>
                  <a:gd name="T5" fmla="*/ 5 h 16"/>
                  <a:gd name="T6" fmla="*/ 10 w 23"/>
                  <a:gd name="T7" fmla="*/ 0 h 16"/>
                  <a:gd name="T8" fmla="*/ 0 w 23"/>
                  <a:gd name="T9" fmla="*/ 16 h 16"/>
                </a:gdLst>
                <a:ahLst/>
                <a:cxnLst>
                  <a:cxn ang="0">
                    <a:pos x="T0" y="T1"/>
                  </a:cxn>
                  <a:cxn ang="0">
                    <a:pos x="T2" y="T3"/>
                  </a:cxn>
                  <a:cxn ang="0">
                    <a:pos x="T4" y="T5"/>
                  </a:cxn>
                  <a:cxn ang="0">
                    <a:pos x="T6" y="T7"/>
                  </a:cxn>
                  <a:cxn ang="0">
                    <a:pos x="T8" y="T9"/>
                  </a:cxn>
                </a:cxnLst>
                <a:rect l="0" t="0" r="r" b="b"/>
                <a:pathLst>
                  <a:path w="23" h="16">
                    <a:moveTo>
                      <a:pt x="0" y="16"/>
                    </a:moveTo>
                    <a:cubicBezTo>
                      <a:pt x="16" y="16"/>
                      <a:pt x="16" y="16"/>
                      <a:pt x="16" y="16"/>
                    </a:cubicBezTo>
                    <a:cubicBezTo>
                      <a:pt x="18" y="12"/>
                      <a:pt x="21" y="8"/>
                      <a:pt x="23" y="5"/>
                    </a:cubicBezTo>
                    <a:cubicBezTo>
                      <a:pt x="10" y="0"/>
                      <a:pt x="10" y="0"/>
                      <a:pt x="10" y="0"/>
                    </a:cubicBezTo>
                    <a:cubicBezTo>
                      <a:pt x="6" y="5"/>
                      <a:pt x="3" y="10"/>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grpSp>
        <p:sp>
          <p:nvSpPr>
            <p:cNvPr id="151" name="矩形 150"/>
            <p:cNvSpPr/>
            <p:nvPr/>
          </p:nvSpPr>
          <p:spPr>
            <a:xfrm>
              <a:off x="6735437" y="3253054"/>
              <a:ext cx="654050" cy="368300"/>
            </a:xfrm>
            <a:prstGeom prst="rect">
              <a:avLst/>
            </a:prstGeom>
          </p:spPr>
          <p:txBody>
            <a:bodyPr wrap="none">
              <a:spAutoFit/>
            </a:bodyPr>
            <a:lstStyle/>
            <a:p>
              <a:r>
                <a:rPr lang="en-US" altLang="zh-CN" dirty="0">
                  <a:solidFill>
                    <a:schemeClr val="bg1"/>
                  </a:solidFill>
                  <a:latin typeface="微软雅黑" panose="020B0503020204020204" pitchFamily="34" charset="-122"/>
                  <a:ea typeface="微软雅黑" panose="020B0503020204020204" pitchFamily="34" charset="-122"/>
                </a:rPr>
                <a:t>50%</a:t>
              </a:r>
              <a:endParaRPr lang="zh-CN" altLang="en-US" dirty="0">
                <a:ea typeface="微软雅黑" panose="020B0503020204020204" pitchFamily="34" charset="-122"/>
              </a:endParaRPr>
            </a:p>
          </p:txBody>
        </p:sp>
        <p:sp>
          <p:nvSpPr>
            <p:cNvPr id="152" name="文本框 151"/>
            <p:cNvSpPr txBox="1"/>
            <p:nvPr/>
          </p:nvSpPr>
          <p:spPr>
            <a:xfrm>
              <a:off x="7495473" y="3006889"/>
              <a:ext cx="934867" cy="830997"/>
            </a:xfrm>
            <a:prstGeom prst="rect">
              <a:avLst/>
            </a:prstGeom>
            <a:noFill/>
          </p:spPr>
          <p:txBody>
            <a:bodyPr wrap="square" rtlCol="0">
              <a:spAutoFit/>
            </a:bodyPr>
            <a:lstStyle/>
            <a:p>
              <a:r>
                <a:rPr lang="en-US" altLang="zh-CN" sz="4800" b="1" dirty="0">
                  <a:solidFill>
                    <a:schemeClr val="bg1"/>
                  </a:solidFill>
                  <a:ea typeface="微软雅黑" panose="020B0503020204020204" pitchFamily="34" charset="-122"/>
                </a:rPr>
                <a:t>02</a:t>
              </a:r>
              <a:endParaRPr lang="zh-CN" altLang="en-US" sz="4800" b="1" dirty="0">
                <a:solidFill>
                  <a:schemeClr val="bg1"/>
                </a:solidFill>
                <a:ea typeface="微软雅黑" panose="020B0503020204020204" pitchFamily="34" charset="-122"/>
              </a:endParaRPr>
            </a:p>
          </p:txBody>
        </p:sp>
      </p:grpSp>
      <p:grpSp>
        <p:nvGrpSpPr>
          <p:cNvPr id="173" name="组合 172"/>
          <p:cNvGrpSpPr/>
          <p:nvPr/>
        </p:nvGrpSpPr>
        <p:grpSpPr>
          <a:xfrm>
            <a:off x="6273559" y="5025290"/>
            <a:ext cx="2128321" cy="914607"/>
            <a:chOff x="6273559" y="5322470"/>
            <a:chExt cx="2128321" cy="914607"/>
          </a:xfrm>
        </p:grpSpPr>
        <p:sp>
          <p:nvSpPr>
            <p:cNvPr id="174" name="Freeform 7"/>
            <p:cNvSpPr/>
            <p:nvPr/>
          </p:nvSpPr>
          <p:spPr bwMode="auto">
            <a:xfrm>
              <a:off x="6273559" y="5322470"/>
              <a:ext cx="2089805" cy="914607"/>
            </a:xfrm>
            <a:custGeom>
              <a:avLst/>
              <a:gdLst>
                <a:gd name="T0" fmla="*/ 0 w 1133"/>
                <a:gd name="T1" fmla="*/ 218 h 497"/>
                <a:gd name="T2" fmla="*/ 275 w 1133"/>
                <a:gd name="T3" fmla="*/ 0 h 497"/>
                <a:gd name="T4" fmla="*/ 1133 w 1133"/>
                <a:gd name="T5" fmla="*/ 0 h 497"/>
                <a:gd name="T6" fmla="*/ 1133 w 1133"/>
                <a:gd name="T7" fmla="*/ 213 h 497"/>
                <a:gd name="T8" fmla="*/ 1099 w 1133"/>
                <a:gd name="T9" fmla="*/ 246 h 497"/>
                <a:gd name="T10" fmla="*/ 1133 w 1133"/>
                <a:gd name="T11" fmla="*/ 270 h 497"/>
                <a:gd name="T12" fmla="*/ 1133 w 1133"/>
                <a:gd name="T13" fmla="*/ 497 h 497"/>
                <a:gd name="T14" fmla="*/ 282 w 1133"/>
                <a:gd name="T15" fmla="*/ 497 h 497"/>
                <a:gd name="T16" fmla="*/ 11 w 1133"/>
                <a:gd name="T17" fmla="*/ 287 h 497"/>
                <a:gd name="T18" fmla="*/ 0 w 1133"/>
                <a:gd name="T19" fmla="*/ 225 h 497"/>
                <a:gd name="T20" fmla="*/ 0 w 1133"/>
                <a:gd name="T21" fmla="*/ 218 h 497"/>
                <a:gd name="connsiteX0" fmla="*/ 255 w 10255"/>
                <a:gd name="connsiteY0" fmla="*/ 4386 h 10000"/>
                <a:gd name="connsiteX1" fmla="*/ 2682 w 10255"/>
                <a:gd name="connsiteY1" fmla="*/ 0 h 10000"/>
                <a:gd name="connsiteX2" fmla="*/ 10255 w 10255"/>
                <a:gd name="connsiteY2" fmla="*/ 0 h 10000"/>
                <a:gd name="connsiteX3" fmla="*/ 10255 w 10255"/>
                <a:gd name="connsiteY3" fmla="*/ 4286 h 10000"/>
                <a:gd name="connsiteX4" fmla="*/ 9955 w 10255"/>
                <a:gd name="connsiteY4" fmla="*/ 4950 h 10000"/>
                <a:gd name="connsiteX5" fmla="*/ 10255 w 10255"/>
                <a:gd name="connsiteY5" fmla="*/ 5433 h 10000"/>
                <a:gd name="connsiteX6" fmla="*/ 10255 w 10255"/>
                <a:gd name="connsiteY6" fmla="*/ 10000 h 10000"/>
                <a:gd name="connsiteX7" fmla="*/ 2744 w 10255"/>
                <a:gd name="connsiteY7" fmla="*/ 10000 h 10000"/>
                <a:gd name="connsiteX8" fmla="*/ 352 w 10255"/>
                <a:gd name="connsiteY8" fmla="*/ 5775 h 10000"/>
                <a:gd name="connsiteX9" fmla="*/ 255 w 10255"/>
                <a:gd name="connsiteY9" fmla="*/ 4386 h 10000"/>
                <a:gd name="connsiteX0-1" fmla="*/ 251 w 10261"/>
                <a:gd name="connsiteY0-2" fmla="*/ 4683 h 10000"/>
                <a:gd name="connsiteX1-3" fmla="*/ 2688 w 10261"/>
                <a:gd name="connsiteY1-4" fmla="*/ 0 h 10000"/>
                <a:gd name="connsiteX2-5" fmla="*/ 10261 w 10261"/>
                <a:gd name="connsiteY2-6" fmla="*/ 0 h 10000"/>
                <a:gd name="connsiteX3-7" fmla="*/ 10261 w 10261"/>
                <a:gd name="connsiteY3-8" fmla="*/ 4286 h 10000"/>
                <a:gd name="connsiteX4-9" fmla="*/ 9961 w 10261"/>
                <a:gd name="connsiteY4-10" fmla="*/ 4950 h 10000"/>
                <a:gd name="connsiteX5-11" fmla="*/ 10261 w 10261"/>
                <a:gd name="connsiteY5-12" fmla="*/ 5433 h 10000"/>
                <a:gd name="connsiteX6-13" fmla="*/ 10261 w 10261"/>
                <a:gd name="connsiteY6-14" fmla="*/ 10000 h 10000"/>
                <a:gd name="connsiteX7-15" fmla="*/ 2750 w 10261"/>
                <a:gd name="connsiteY7-16" fmla="*/ 10000 h 10000"/>
                <a:gd name="connsiteX8-17" fmla="*/ 358 w 10261"/>
                <a:gd name="connsiteY8-18" fmla="*/ 5775 h 10000"/>
                <a:gd name="connsiteX9-19" fmla="*/ 251 w 10261"/>
                <a:gd name="connsiteY9-20" fmla="*/ 4683 h 10000"/>
                <a:gd name="connsiteX0-21" fmla="*/ 292 w 10302"/>
                <a:gd name="connsiteY0-22" fmla="*/ 4683 h 10000"/>
                <a:gd name="connsiteX1-23" fmla="*/ 2729 w 10302"/>
                <a:gd name="connsiteY1-24" fmla="*/ 0 h 10000"/>
                <a:gd name="connsiteX2-25" fmla="*/ 10302 w 10302"/>
                <a:gd name="connsiteY2-26" fmla="*/ 0 h 10000"/>
                <a:gd name="connsiteX3-27" fmla="*/ 10302 w 10302"/>
                <a:gd name="connsiteY3-28" fmla="*/ 4286 h 10000"/>
                <a:gd name="connsiteX4-29" fmla="*/ 10002 w 10302"/>
                <a:gd name="connsiteY4-30" fmla="*/ 4950 h 10000"/>
                <a:gd name="connsiteX5-31" fmla="*/ 10302 w 10302"/>
                <a:gd name="connsiteY5-32" fmla="*/ 5433 h 10000"/>
                <a:gd name="connsiteX6-33" fmla="*/ 10302 w 10302"/>
                <a:gd name="connsiteY6-34" fmla="*/ 10000 h 10000"/>
                <a:gd name="connsiteX7-35" fmla="*/ 2791 w 10302"/>
                <a:gd name="connsiteY7-36" fmla="*/ 10000 h 10000"/>
                <a:gd name="connsiteX8-37" fmla="*/ 309 w 10302"/>
                <a:gd name="connsiteY8-38" fmla="*/ 5455 h 10000"/>
                <a:gd name="connsiteX9-39" fmla="*/ 292 w 10302"/>
                <a:gd name="connsiteY9-40" fmla="*/ 4683 h 10000"/>
                <a:gd name="connsiteX0-41" fmla="*/ 0 w 10010"/>
                <a:gd name="connsiteY0-42" fmla="*/ 4683 h 10000"/>
                <a:gd name="connsiteX1-43" fmla="*/ 2437 w 10010"/>
                <a:gd name="connsiteY1-44" fmla="*/ 0 h 10000"/>
                <a:gd name="connsiteX2-45" fmla="*/ 10010 w 10010"/>
                <a:gd name="connsiteY2-46" fmla="*/ 0 h 10000"/>
                <a:gd name="connsiteX3-47" fmla="*/ 10010 w 10010"/>
                <a:gd name="connsiteY3-48" fmla="*/ 4286 h 10000"/>
                <a:gd name="connsiteX4-49" fmla="*/ 9710 w 10010"/>
                <a:gd name="connsiteY4-50" fmla="*/ 4950 h 10000"/>
                <a:gd name="connsiteX5-51" fmla="*/ 10010 w 10010"/>
                <a:gd name="connsiteY5-52" fmla="*/ 5433 h 10000"/>
                <a:gd name="connsiteX6-53" fmla="*/ 10010 w 10010"/>
                <a:gd name="connsiteY6-54" fmla="*/ 10000 h 10000"/>
                <a:gd name="connsiteX7-55" fmla="*/ 2499 w 10010"/>
                <a:gd name="connsiteY7-56" fmla="*/ 10000 h 10000"/>
                <a:gd name="connsiteX8-57" fmla="*/ 17 w 10010"/>
                <a:gd name="connsiteY8-58" fmla="*/ 5455 h 10000"/>
                <a:gd name="connsiteX9-59" fmla="*/ 0 w 10010"/>
                <a:gd name="connsiteY9-60" fmla="*/ 4683 h 10000"/>
                <a:gd name="connsiteX0-61" fmla="*/ 4 w 10014"/>
                <a:gd name="connsiteY0-62" fmla="*/ 4683 h 10000"/>
                <a:gd name="connsiteX1-63" fmla="*/ 2441 w 10014"/>
                <a:gd name="connsiteY1-64" fmla="*/ 0 h 10000"/>
                <a:gd name="connsiteX2-65" fmla="*/ 10014 w 10014"/>
                <a:gd name="connsiteY2-66" fmla="*/ 0 h 10000"/>
                <a:gd name="connsiteX3-67" fmla="*/ 10014 w 10014"/>
                <a:gd name="connsiteY3-68" fmla="*/ 4286 h 10000"/>
                <a:gd name="connsiteX4-69" fmla="*/ 9714 w 10014"/>
                <a:gd name="connsiteY4-70" fmla="*/ 4950 h 10000"/>
                <a:gd name="connsiteX5-71" fmla="*/ 10014 w 10014"/>
                <a:gd name="connsiteY5-72" fmla="*/ 5433 h 10000"/>
                <a:gd name="connsiteX6-73" fmla="*/ 10014 w 10014"/>
                <a:gd name="connsiteY6-74" fmla="*/ 10000 h 10000"/>
                <a:gd name="connsiteX7-75" fmla="*/ 2503 w 10014"/>
                <a:gd name="connsiteY7-76" fmla="*/ 10000 h 10000"/>
                <a:gd name="connsiteX8-77" fmla="*/ 1 w 10014"/>
                <a:gd name="connsiteY8-78" fmla="*/ 5432 h 10000"/>
                <a:gd name="connsiteX9-79" fmla="*/ 4 w 10014"/>
                <a:gd name="connsiteY9-80" fmla="*/ 4683 h 10000"/>
                <a:gd name="connsiteX0-81" fmla="*/ 13 w 10023"/>
                <a:gd name="connsiteY0-82" fmla="*/ 4683 h 10000"/>
                <a:gd name="connsiteX1-83" fmla="*/ 2450 w 10023"/>
                <a:gd name="connsiteY1-84" fmla="*/ 0 h 10000"/>
                <a:gd name="connsiteX2-85" fmla="*/ 10023 w 10023"/>
                <a:gd name="connsiteY2-86" fmla="*/ 0 h 10000"/>
                <a:gd name="connsiteX3-87" fmla="*/ 10023 w 10023"/>
                <a:gd name="connsiteY3-88" fmla="*/ 4286 h 10000"/>
                <a:gd name="connsiteX4-89" fmla="*/ 9723 w 10023"/>
                <a:gd name="connsiteY4-90" fmla="*/ 4950 h 10000"/>
                <a:gd name="connsiteX5-91" fmla="*/ 10023 w 10023"/>
                <a:gd name="connsiteY5-92" fmla="*/ 5433 h 10000"/>
                <a:gd name="connsiteX6-93" fmla="*/ 10023 w 10023"/>
                <a:gd name="connsiteY6-94" fmla="*/ 10000 h 10000"/>
                <a:gd name="connsiteX7-95" fmla="*/ 2512 w 10023"/>
                <a:gd name="connsiteY7-96" fmla="*/ 10000 h 10000"/>
                <a:gd name="connsiteX8-97" fmla="*/ 0 w 10023"/>
                <a:gd name="connsiteY8-98" fmla="*/ 5363 h 10000"/>
                <a:gd name="connsiteX9-99" fmla="*/ 13 w 10023"/>
                <a:gd name="connsiteY9-100" fmla="*/ 4683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0023" h="10000">
                  <a:moveTo>
                    <a:pt x="13" y="4683"/>
                  </a:moveTo>
                  <a:lnTo>
                    <a:pt x="2450" y="0"/>
                  </a:lnTo>
                  <a:lnTo>
                    <a:pt x="10023" y="0"/>
                  </a:lnTo>
                  <a:lnTo>
                    <a:pt x="10023" y="4286"/>
                  </a:lnTo>
                  <a:lnTo>
                    <a:pt x="9723" y="4950"/>
                  </a:lnTo>
                  <a:lnTo>
                    <a:pt x="10023" y="5433"/>
                  </a:lnTo>
                  <a:lnTo>
                    <a:pt x="10023" y="10000"/>
                  </a:lnTo>
                  <a:lnTo>
                    <a:pt x="2512" y="10000"/>
                  </a:lnTo>
                  <a:lnTo>
                    <a:pt x="0" y="5363"/>
                  </a:lnTo>
                  <a:cubicBezTo>
                    <a:pt x="-6" y="5106"/>
                    <a:pt x="19" y="4940"/>
                    <a:pt x="13" y="4683"/>
                  </a:cubicBezTo>
                  <a:close/>
                </a:path>
              </a:pathLst>
            </a:custGeom>
            <a:solidFill>
              <a:schemeClr val="bg1">
                <a:alpha val="20000"/>
              </a:schemeClr>
            </a:solidFill>
            <a:ln>
              <a:noFill/>
            </a:ln>
            <a:effec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grpSp>
          <p:nvGrpSpPr>
            <p:cNvPr id="175" name="组合 174"/>
            <p:cNvGrpSpPr/>
            <p:nvPr/>
          </p:nvGrpSpPr>
          <p:grpSpPr>
            <a:xfrm>
              <a:off x="6730230" y="5401492"/>
              <a:ext cx="760624" cy="760625"/>
              <a:chOff x="6269038" y="4500563"/>
              <a:chExt cx="530225" cy="530226"/>
            </a:xfrm>
            <a:solidFill>
              <a:schemeClr val="bg1">
                <a:alpha val="80000"/>
              </a:schemeClr>
            </a:solidFill>
          </p:grpSpPr>
          <p:sp>
            <p:nvSpPr>
              <p:cNvPr id="178" name="Freeform 69"/>
              <p:cNvSpPr/>
              <p:nvPr/>
            </p:nvSpPr>
            <p:spPr bwMode="auto">
              <a:xfrm>
                <a:off x="6538913" y="4500563"/>
                <a:ext cx="120650" cy="90488"/>
              </a:xfrm>
              <a:custGeom>
                <a:avLst/>
                <a:gdLst>
                  <a:gd name="T0" fmla="*/ 23 w 32"/>
                  <a:gd name="T1" fmla="*/ 24 h 24"/>
                  <a:gd name="T2" fmla="*/ 32 w 32"/>
                  <a:gd name="T3" fmla="*/ 9 h 24"/>
                  <a:gd name="T4" fmla="*/ 0 w 32"/>
                  <a:gd name="T5" fmla="*/ 0 h 24"/>
                  <a:gd name="T6" fmla="*/ 1 w 32"/>
                  <a:gd name="T7" fmla="*/ 17 h 24"/>
                  <a:gd name="T8" fmla="*/ 23 w 32"/>
                  <a:gd name="T9" fmla="*/ 24 h 24"/>
                </a:gdLst>
                <a:ahLst/>
                <a:cxnLst>
                  <a:cxn ang="0">
                    <a:pos x="T0" y="T1"/>
                  </a:cxn>
                  <a:cxn ang="0">
                    <a:pos x="T2" y="T3"/>
                  </a:cxn>
                  <a:cxn ang="0">
                    <a:pos x="T4" y="T5"/>
                  </a:cxn>
                  <a:cxn ang="0">
                    <a:pos x="T6" y="T7"/>
                  </a:cxn>
                  <a:cxn ang="0">
                    <a:pos x="T8" y="T9"/>
                  </a:cxn>
                </a:cxnLst>
                <a:rect l="0" t="0" r="r" b="b"/>
                <a:pathLst>
                  <a:path w="32" h="24">
                    <a:moveTo>
                      <a:pt x="23" y="24"/>
                    </a:moveTo>
                    <a:cubicBezTo>
                      <a:pt x="32" y="9"/>
                      <a:pt x="32" y="9"/>
                      <a:pt x="32" y="9"/>
                    </a:cubicBezTo>
                    <a:cubicBezTo>
                      <a:pt x="23" y="3"/>
                      <a:pt x="12" y="0"/>
                      <a:pt x="0" y="0"/>
                    </a:cubicBezTo>
                    <a:cubicBezTo>
                      <a:pt x="1" y="17"/>
                      <a:pt x="1" y="17"/>
                      <a:pt x="1" y="17"/>
                    </a:cubicBezTo>
                    <a:cubicBezTo>
                      <a:pt x="9" y="18"/>
                      <a:pt x="17" y="20"/>
                      <a:pt x="23"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79" name="Freeform 70"/>
              <p:cNvSpPr/>
              <p:nvPr/>
            </p:nvSpPr>
            <p:spPr bwMode="auto">
              <a:xfrm>
                <a:off x="6640513" y="4538663"/>
                <a:ext cx="120650" cy="119063"/>
              </a:xfrm>
              <a:custGeom>
                <a:avLst/>
                <a:gdLst>
                  <a:gd name="T0" fmla="*/ 8 w 32"/>
                  <a:gd name="T1" fmla="*/ 0 h 32"/>
                  <a:gd name="T2" fmla="*/ 0 w 32"/>
                  <a:gd name="T3" fmla="*/ 16 h 32"/>
                  <a:gd name="T4" fmla="*/ 16 w 32"/>
                  <a:gd name="T5" fmla="*/ 32 h 32"/>
                  <a:gd name="T6" fmla="*/ 32 w 32"/>
                  <a:gd name="T7" fmla="*/ 24 h 32"/>
                  <a:gd name="T8" fmla="*/ 8 w 32"/>
                  <a:gd name="T9" fmla="*/ 0 h 32"/>
                </a:gdLst>
                <a:ahLst/>
                <a:cxnLst>
                  <a:cxn ang="0">
                    <a:pos x="T0" y="T1"/>
                  </a:cxn>
                  <a:cxn ang="0">
                    <a:pos x="T2" y="T3"/>
                  </a:cxn>
                  <a:cxn ang="0">
                    <a:pos x="T4" y="T5"/>
                  </a:cxn>
                  <a:cxn ang="0">
                    <a:pos x="T6" y="T7"/>
                  </a:cxn>
                  <a:cxn ang="0">
                    <a:pos x="T8" y="T9"/>
                  </a:cxn>
                </a:cxnLst>
                <a:rect l="0" t="0" r="r" b="b"/>
                <a:pathLst>
                  <a:path w="32" h="32">
                    <a:moveTo>
                      <a:pt x="8" y="0"/>
                    </a:moveTo>
                    <a:cubicBezTo>
                      <a:pt x="0" y="16"/>
                      <a:pt x="0" y="16"/>
                      <a:pt x="0" y="16"/>
                    </a:cubicBezTo>
                    <a:cubicBezTo>
                      <a:pt x="7" y="20"/>
                      <a:pt x="12" y="26"/>
                      <a:pt x="16" y="32"/>
                    </a:cubicBezTo>
                    <a:cubicBezTo>
                      <a:pt x="32" y="24"/>
                      <a:pt x="32" y="24"/>
                      <a:pt x="32" y="24"/>
                    </a:cubicBezTo>
                    <a:cubicBezTo>
                      <a:pt x="26" y="15"/>
                      <a:pt x="18" y="6"/>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80" name="Freeform 71"/>
              <p:cNvSpPr/>
              <p:nvPr/>
            </p:nvSpPr>
            <p:spPr bwMode="auto">
              <a:xfrm>
                <a:off x="6711950" y="4638676"/>
                <a:ext cx="87313" cy="120650"/>
              </a:xfrm>
              <a:custGeom>
                <a:avLst/>
                <a:gdLst>
                  <a:gd name="T0" fmla="*/ 14 w 23"/>
                  <a:gd name="T1" fmla="*/ 0 h 32"/>
                  <a:gd name="T2" fmla="*/ 0 w 23"/>
                  <a:gd name="T3" fmla="*/ 10 h 32"/>
                  <a:gd name="T4" fmla="*/ 5 w 23"/>
                  <a:gd name="T5" fmla="*/ 32 h 32"/>
                  <a:gd name="T6" fmla="*/ 23 w 23"/>
                  <a:gd name="T7" fmla="*/ 32 h 32"/>
                  <a:gd name="T8" fmla="*/ 14 w 23"/>
                  <a:gd name="T9" fmla="*/ 0 h 32"/>
                </a:gdLst>
                <a:ahLst/>
                <a:cxnLst>
                  <a:cxn ang="0">
                    <a:pos x="T0" y="T1"/>
                  </a:cxn>
                  <a:cxn ang="0">
                    <a:pos x="T2" y="T3"/>
                  </a:cxn>
                  <a:cxn ang="0">
                    <a:pos x="T4" y="T5"/>
                  </a:cxn>
                  <a:cxn ang="0">
                    <a:pos x="T6" y="T7"/>
                  </a:cxn>
                  <a:cxn ang="0">
                    <a:pos x="T8" y="T9"/>
                  </a:cxn>
                </a:cxnLst>
                <a:rect l="0" t="0" r="r" b="b"/>
                <a:pathLst>
                  <a:path w="23" h="32">
                    <a:moveTo>
                      <a:pt x="14" y="0"/>
                    </a:moveTo>
                    <a:cubicBezTo>
                      <a:pt x="0" y="10"/>
                      <a:pt x="0" y="10"/>
                      <a:pt x="0" y="10"/>
                    </a:cubicBezTo>
                    <a:cubicBezTo>
                      <a:pt x="3" y="16"/>
                      <a:pt x="5" y="24"/>
                      <a:pt x="5" y="32"/>
                    </a:cubicBezTo>
                    <a:cubicBezTo>
                      <a:pt x="23" y="32"/>
                      <a:pt x="23" y="32"/>
                      <a:pt x="23" y="32"/>
                    </a:cubicBezTo>
                    <a:cubicBezTo>
                      <a:pt x="22" y="21"/>
                      <a:pt x="19" y="10"/>
                      <a:pt x="1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81" name="Freeform 72"/>
              <p:cNvSpPr/>
              <p:nvPr/>
            </p:nvSpPr>
            <p:spPr bwMode="auto">
              <a:xfrm>
                <a:off x="6708775" y="4775201"/>
                <a:ext cx="90488" cy="119063"/>
              </a:xfrm>
              <a:custGeom>
                <a:avLst/>
                <a:gdLst>
                  <a:gd name="T0" fmla="*/ 24 w 24"/>
                  <a:gd name="T1" fmla="*/ 0 h 32"/>
                  <a:gd name="T2" fmla="*/ 6 w 24"/>
                  <a:gd name="T3" fmla="*/ 1 h 32"/>
                  <a:gd name="T4" fmla="*/ 0 w 24"/>
                  <a:gd name="T5" fmla="*/ 23 h 32"/>
                  <a:gd name="T6" fmla="*/ 15 w 24"/>
                  <a:gd name="T7" fmla="*/ 32 h 32"/>
                  <a:gd name="T8" fmla="*/ 24 w 24"/>
                  <a:gd name="T9" fmla="*/ 0 h 32"/>
                </a:gdLst>
                <a:ahLst/>
                <a:cxnLst>
                  <a:cxn ang="0">
                    <a:pos x="T0" y="T1"/>
                  </a:cxn>
                  <a:cxn ang="0">
                    <a:pos x="T2" y="T3"/>
                  </a:cxn>
                  <a:cxn ang="0">
                    <a:pos x="T4" y="T5"/>
                  </a:cxn>
                  <a:cxn ang="0">
                    <a:pos x="T6" y="T7"/>
                  </a:cxn>
                  <a:cxn ang="0">
                    <a:pos x="T8" y="T9"/>
                  </a:cxn>
                </a:cxnLst>
                <a:rect l="0" t="0" r="r" b="b"/>
                <a:pathLst>
                  <a:path w="24" h="32">
                    <a:moveTo>
                      <a:pt x="24" y="0"/>
                    </a:moveTo>
                    <a:cubicBezTo>
                      <a:pt x="6" y="1"/>
                      <a:pt x="6" y="1"/>
                      <a:pt x="6" y="1"/>
                    </a:cubicBezTo>
                    <a:cubicBezTo>
                      <a:pt x="6" y="9"/>
                      <a:pt x="3" y="16"/>
                      <a:pt x="0" y="23"/>
                    </a:cubicBezTo>
                    <a:cubicBezTo>
                      <a:pt x="15" y="32"/>
                      <a:pt x="15" y="32"/>
                      <a:pt x="15" y="32"/>
                    </a:cubicBezTo>
                    <a:cubicBezTo>
                      <a:pt x="20" y="22"/>
                      <a:pt x="23" y="11"/>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82" name="Freeform 73"/>
              <p:cNvSpPr/>
              <p:nvPr/>
            </p:nvSpPr>
            <p:spPr bwMode="auto">
              <a:xfrm>
                <a:off x="6637338" y="4876801"/>
                <a:ext cx="120650" cy="115888"/>
              </a:xfrm>
              <a:custGeom>
                <a:avLst/>
                <a:gdLst>
                  <a:gd name="T0" fmla="*/ 32 w 32"/>
                  <a:gd name="T1" fmla="*/ 8 h 31"/>
                  <a:gd name="T2" fmla="*/ 16 w 32"/>
                  <a:gd name="T3" fmla="*/ 0 h 31"/>
                  <a:gd name="T4" fmla="*/ 0 w 32"/>
                  <a:gd name="T5" fmla="*/ 16 h 31"/>
                  <a:gd name="T6" fmla="*/ 8 w 32"/>
                  <a:gd name="T7" fmla="*/ 31 h 31"/>
                  <a:gd name="T8" fmla="*/ 32 w 32"/>
                  <a:gd name="T9" fmla="*/ 8 h 31"/>
                </a:gdLst>
                <a:ahLst/>
                <a:cxnLst>
                  <a:cxn ang="0">
                    <a:pos x="T0" y="T1"/>
                  </a:cxn>
                  <a:cxn ang="0">
                    <a:pos x="T2" y="T3"/>
                  </a:cxn>
                  <a:cxn ang="0">
                    <a:pos x="T4" y="T5"/>
                  </a:cxn>
                  <a:cxn ang="0">
                    <a:pos x="T6" y="T7"/>
                  </a:cxn>
                  <a:cxn ang="0">
                    <a:pos x="T8" y="T9"/>
                  </a:cxn>
                </a:cxnLst>
                <a:rect l="0" t="0" r="r" b="b"/>
                <a:pathLst>
                  <a:path w="32" h="31">
                    <a:moveTo>
                      <a:pt x="32" y="8"/>
                    </a:moveTo>
                    <a:cubicBezTo>
                      <a:pt x="16" y="0"/>
                      <a:pt x="16" y="0"/>
                      <a:pt x="16" y="0"/>
                    </a:cubicBezTo>
                    <a:cubicBezTo>
                      <a:pt x="12" y="6"/>
                      <a:pt x="6" y="12"/>
                      <a:pt x="0" y="16"/>
                    </a:cubicBezTo>
                    <a:cubicBezTo>
                      <a:pt x="8" y="31"/>
                      <a:pt x="8" y="31"/>
                      <a:pt x="8" y="31"/>
                    </a:cubicBezTo>
                    <a:cubicBezTo>
                      <a:pt x="18" y="25"/>
                      <a:pt x="26" y="17"/>
                      <a:pt x="3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83" name="Freeform 74"/>
              <p:cNvSpPr/>
              <p:nvPr/>
            </p:nvSpPr>
            <p:spPr bwMode="auto">
              <a:xfrm>
                <a:off x="6535738" y="4943476"/>
                <a:ext cx="120650" cy="87313"/>
              </a:xfrm>
              <a:custGeom>
                <a:avLst/>
                <a:gdLst>
                  <a:gd name="T0" fmla="*/ 32 w 32"/>
                  <a:gd name="T1" fmla="*/ 15 h 23"/>
                  <a:gd name="T2" fmla="*/ 23 w 32"/>
                  <a:gd name="T3" fmla="*/ 0 h 23"/>
                  <a:gd name="T4" fmla="*/ 1 w 32"/>
                  <a:gd name="T5" fmla="*/ 5 h 23"/>
                  <a:gd name="T6" fmla="*/ 0 w 32"/>
                  <a:gd name="T7" fmla="*/ 23 h 23"/>
                  <a:gd name="T8" fmla="*/ 32 w 32"/>
                  <a:gd name="T9" fmla="*/ 15 h 23"/>
                </a:gdLst>
                <a:ahLst/>
                <a:cxnLst>
                  <a:cxn ang="0">
                    <a:pos x="T0" y="T1"/>
                  </a:cxn>
                  <a:cxn ang="0">
                    <a:pos x="T2" y="T3"/>
                  </a:cxn>
                  <a:cxn ang="0">
                    <a:pos x="T4" y="T5"/>
                  </a:cxn>
                  <a:cxn ang="0">
                    <a:pos x="T6" y="T7"/>
                  </a:cxn>
                  <a:cxn ang="0">
                    <a:pos x="T8" y="T9"/>
                  </a:cxn>
                </a:cxnLst>
                <a:rect l="0" t="0" r="r" b="b"/>
                <a:pathLst>
                  <a:path w="32" h="23">
                    <a:moveTo>
                      <a:pt x="32" y="15"/>
                    </a:moveTo>
                    <a:cubicBezTo>
                      <a:pt x="23" y="0"/>
                      <a:pt x="23" y="0"/>
                      <a:pt x="23" y="0"/>
                    </a:cubicBezTo>
                    <a:cubicBezTo>
                      <a:pt x="16" y="3"/>
                      <a:pt x="9" y="5"/>
                      <a:pt x="1" y="5"/>
                    </a:cubicBezTo>
                    <a:cubicBezTo>
                      <a:pt x="0" y="23"/>
                      <a:pt x="0" y="23"/>
                      <a:pt x="0" y="23"/>
                    </a:cubicBezTo>
                    <a:cubicBezTo>
                      <a:pt x="12" y="23"/>
                      <a:pt x="23" y="20"/>
                      <a:pt x="32"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84" name="Freeform 75"/>
              <p:cNvSpPr/>
              <p:nvPr/>
            </p:nvSpPr>
            <p:spPr bwMode="auto">
              <a:xfrm>
                <a:off x="6403975" y="4940301"/>
                <a:ext cx="120650" cy="90488"/>
              </a:xfrm>
              <a:custGeom>
                <a:avLst/>
                <a:gdLst>
                  <a:gd name="T0" fmla="*/ 32 w 32"/>
                  <a:gd name="T1" fmla="*/ 24 h 24"/>
                  <a:gd name="T2" fmla="*/ 31 w 32"/>
                  <a:gd name="T3" fmla="*/ 6 h 24"/>
                  <a:gd name="T4" fmla="*/ 9 w 32"/>
                  <a:gd name="T5" fmla="*/ 0 h 24"/>
                  <a:gd name="T6" fmla="*/ 0 w 32"/>
                  <a:gd name="T7" fmla="*/ 15 h 24"/>
                  <a:gd name="T8" fmla="*/ 32 w 32"/>
                  <a:gd name="T9" fmla="*/ 24 h 24"/>
                </a:gdLst>
                <a:ahLst/>
                <a:cxnLst>
                  <a:cxn ang="0">
                    <a:pos x="T0" y="T1"/>
                  </a:cxn>
                  <a:cxn ang="0">
                    <a:pos x="T2" y="T3"/>
                  </a:cxn>
                  <a:cxn ang="0">
                    <a:pos x="T4" y="T5"/>
                  </a:cxn>
                  <a:cxn ang="0">
                    <a:pos x="T6" y="T7"/>
                  </a:cxn>
                  <a:cxn ang="0">
                    <a:pos x="T8" y="T9"/>
                  </a:cxn>
                </a:cxnLst>
                <a:rect l="0" t="0" r="r" b="b"/>
                <a:pathLst>
                  <a:path w="32" h="24">
                    <a:moveTo>
                      <a:pt x="32" y="24"/>
                    </a:moveTo>
                    <a:cubicBezTo>
                      <a:pt x="31" y="6"/>
                      <a:pt x="31" y="6"/>
                      <a:pt x="31" y="6"/>
                    </a:cubicBezTo>
                    <a:cubicBezTo>
                      <a:pt x="23" y="6"/>
                      <a:pt x="16" y="4"/>
                      <a:pt x="9" y="0"/>
                    </a:cubicBezTo>
                    <a:cubicBezTo>
                      <a:pt x="0" y="15"/>
                      <a:pt x="0" y="15"/>
                      <a:pt x="0" y="15"/>
                    </a:cubicBezTo>
                    <a:cubicBezTo>
                      <a:pt x="9" y="20"/>
                      <a:pt x="20" y="24"/>
                      <a:pt x="32"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85" name="Freeform 76"/>
              <p:cNvSpPr/>
              <p:nvPr/>
            </p:nvSpPr>
            <p:spPr bwMode="auto">
              <a:xfrm>
                <a:off x="6307138" y="4868863"/>
                <a:ext cx="115888" cy="120650"/>
              </a:xfrm>
              <a:custGeom>
                <a:avLst/>
                <a:gdLst>
                  <a:gd name="T0" fmla="*/ 23 w 31"/>
                  <a:gd name="T1" fmla="*/ 32 h 32"/>
                  <a:gd name="T2" fmla="*/ 31 w 31"/>
                  <a:gd name="T3" fmla="*/ 17 h 32"/>
                  <a:gd name="T4" fmla="*/ 15 w 31"/>
                  <a:gd name="T5" fmla="*/ 0 h 32"/>
                  <a:gd name="T6" fmla="*/ 0 w 31"/>
                  <a:gd name="T7" fmla="*/ 9 h 32"/>
                  <a:gd name="T8" fmla="*/ 23 w 31"/>
                  <a:gd name="T9" fmla="*/ 32 h 32"/>
                </a:gdLst>
                <a:ahLst/>
                <a:cxnLst>
                  <a:cxn ang="0">
                    <a:pos x="T0" y="T1"/>
                  </a:cxn>
                  <a:cxn ang="0">
                    <a:pos x="T2" y="T3"/>
                  </a:cxn>
                  <a:cxn ang="0">
                    <a:pos x="T4" y="T5"/>
                  </a:cxn>
                  <a:cxn ang="0">
                    <a:pos x="T6" y="T7"/>
                  </a:cxn>
                  <a:cxn ang="0">
                    <a:pos x="T8" y="T9"/>
                  </a:cxn>
                </a:cxnLst>
                <a:rect l="0" t="0" r="r" b="b"/>
                <a:pathLst>
                  <a:path w="31" h="32">
                    <a:moveTo>
                      <a:pt x="23" y="32"/>
                    </a:moveTo>
                    <a:cubicBezTo>
                      <a:pt x="31" y="17"/>
                      <a:pt x="31" y="17"/>
                      <a:pt x="31" y="17"/>
                    </a:cubicBezTo>
                    <a:cubicBezTo>
                      <a:pt x="24" y="12"/>
                      <a:pt x="19" y="7"/>
                      <a:pt x="15" y="0"/>
                    </a:cubicBezTo>
                    <a:cubicBezTo>
                      <a:pt x="0" y="9"/>
                      <a:pt x="0" y="9"/>
                      <a:pt x="0" y="9"/>
                    </a:cubicBezTo>
                    <a:cubicBezTo>
                      <a:pt x="5" y="18"/>
                      <a:pt x="13" y="26"/>
                      <a:pt x="23"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86" name="Freeform 77"/>
              <p:cNvSpPr/>
              <p:nvPr/>
            </p:nvSpPr>
            <p:spPr bwMode="auto">
              <a:xfrm>
                <a:off x="6269038" y="4767263"/>
                <a:ext cx="85725" cy="123825"/>
              </a:xfrm>
              <a:custGeom>
                <a:avLst/>
                <a:gdLst>
                  <a:gd name="T0" fmla="*/ 8 w 23"/>
                  <a:gd name="T1" fmla="*/ 33 h 33"/>
                  <a:gd name="T2" fmla="*/ 23 w 23"/>
                  <a:gd name="T3" fmla="*/ 23 h 33"/>
                  <a:gd name="T4" fmla="*/ 17 w 23"/>
                  <a:gd name="T5" fmla="*/ 1 h 33"/>
                  <a:gd name="T6" fmla="*/ 0 w 23"/>
                  <a:gd name="T7" fmla="*/ 0 h 33"/>
                  <a:gd name="T8" fmla="*/ 8 w 23"/>
                  <a:gd name="T9" fmla="*/ 33 h 33"/>
                </a:gdLst>
                <a:ahLst/>
                <a:cxnLst>
                  <a:cxn ang="0">
                    <a:pos x="T0" y="T1"/>
                  </a:cxn>
                  <a:cxn ang="0">
                    <a:pos x="T2" y="T3"/>
                  </a:cxn>
                  <a:cxn ang="0">
                    <a:pos x="T4" y="T5"/>
                  </a:cxn>
                  <a:cxn ang="0">
                    <a:pos x="T6" y="T7"/>
                  </a:cxn>
                  <a:cxn ang="0">
                    <a:pos x="T8" y="T9"/>
                  </a:cxn>
                </a:cxnLst>
                <a:rect l="0" t="0" r="r" b="b"/>
                <a:pathLst>
                  <a:path w="23" h="33">
                    <a:moveTo>
                      <a:pt x="8" y="33"/>
                    </a:moveTo>
                    <a:cubicBezTo>
                      <a:pt x="23" y="23"/>
                      <a:pt x="23" y="23"/>
                      <a:pt x="23" y="23"/>
                    </a:cubicBezTo>
                    <a:cubicBezTo>
                      <a:pt x="19" y="16"/>
                      <a:pt x="17" y="9"/>
                      <a:pt x="17" y="1"/>
                    </a:cubicBezTo>
                    <a:cubicBezTo>
                      <a:pt x="0" y="0"/>
                      <a:pt x="0" y="0"/>
                      <a:pt x="0" y="0"/>
                    </a:cubicBezTo>
                    <a:cubicBezTo>
                      <a:pt x="0" y="12"/>
                      <a:pt x="3" y="23"/>
                      <a:pt x="8"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87" name="Freeform 78"/>
              <p:cNvSpPr/>
              <p:nvPr/>
            </p:nvSpPr>
            <p:spPr bwMode="auto">
              <a:xfrm>
                <a:off x="6269038" y="4635501"/>
                <a:ext cx="85725" cy="120650"/>
              </a:xfrm>
              <a:custGeom>
                <a:avLst/>
                <a:gdLst>
                  <a:gd name="T0" fmla="*/ 0 w 23"/>
                  <a:gd name="T1" fmla="*/ 32 h 32"/>
                  <a:gd name="T2" fmla="*/ 17 w 23"/>
                  <a:gd name="T3" fmla="*/ 31 h 32"/>
                  <a:gd name="T4" fmla="*/ 23 w 23"/>
                  <a:gd name="T5" fmla="*/ 9 h 32"/>
                  <a:gd name="T6" fmla="*/ 8 w 23"/>
                  <a:gd name="T7" fmla="*/ 0 h 32"/>
                  <a:gd name="T8" fmla="*/ 0 w 23"/>
                  <a:gd name="T9" fmla="*/ 32 h 32"/>
                </a:gdLst>
                <a:ahLst/>
                <a:cxnLst>
                  <a:cxn ang="0">
                    <a:pos x="T0" y="T1"/>
                  </a:cxn>
                  <a:cxn ang="0">
                    <a:pos x="T2" y="T3"/>
                  </a:cxn>
                  <a:cxn ang="0">
                    <a:pos x="T4" y="T5"/>
                  </a:cxn>
                  <a:cxn ang="0">
                    <a:pos x="T6" y="T7"/>
                  </a:cxn>
                  <a:cxn ang="0">
                    <a:pos x="T8" y="T9"/>
                  </a:cxn>
                </a:cxnLst>
                <a:rect l="0" t="0" r="r" b="b"/>
                <a:pathLst>
                  <a:path w="23" h="32">
                    <a:moveTo>
                      <a:pt x="0" y="32"/>
                    </a:moveTo>
                    <a:cubicBezTo>
                      <a:pt x="17" y="31"/>
                      <a:pt x="17" y="31"/>
                      <a:pt x="17" y="31"/>
                    </a:cubicBezTo>
                    <a:cubicBezTo>
                      <a:pt x="18" y="23"/>
                      <a:pt x="20" y="16"/>
                      <a:pt x="23" y="9"/>
                    </a:cubicBezTo>
                    <a:cubicBezTo>
                      <a:pt x="8" y="0"/>
                      <a:pt x="8" y="0"/>
                      <a:pt x="8" y="0"/>
                    </a:cubicBezTo>
                    <a:cubicBezTo>
                      <a:pt x="3" y="10"/>
                      <a:pt x="0" y="20"/>
                      <a:pt x="0"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88" name="Freeform 79"/>
              <p:cNvSpPr/>
              <p:nvPr/>
            </p:nvSpPr>
            <p:spPr bwMode="auto">
              <a:xfrm>
                <a:off x="6307138" y="4538663"/>
                <a:ext cx="119063" cy="115888"/>
              </a:xfrm>
              <a:custGeom>
                <a:avLst/>
                <a:gdLst>
                  <a:gd name="T0" fmla="*/ 0 w 32"/>
                  <a:gd name="T1" fmla="*/ 23 h 31"/>
                  <a:gd name="T2" fmla="*/ 16 w 32"/>
                  <a:gd name="T3" fmla="*/ 31 h 31"/>
                  <a:gd name="T4" fmla="*/ 32 w 32"/>
                  <a:gd name="T5" fmla="*/ 15 h 31"/>
                  <a:gd name="T6" fmla="*/ 24 w 32"/>
                  <a:gd name="T7" fmla="*/ 0 h 31"/>
                  <a:gd name="T8" fmla="*/ 0 w 32"/>
                  <a:gd name="T9" fmla="*/ 23 h 31"/>
                </a:gdLst>
                <a:ahLst/>
                <a:cxnLst>
                  <a:cxn ang="0">
                    <a:pos x="T0" y="T1"/>
                  </a:cxn>
                  <a:cxn ang="0">
                    <a:pos x="T2" y="T3"/>
                  </a:cxn>
                  <a:cxn ang="0">
                    <a:pos x="T4" y="T5"/>
                  </a:cxn>
                  <a:cxn ang="0">
                    <a:pos x="T6" y="T7"/>
                  </a:cxn>
                  <a:cxn ang="0">
                    <a:pos x="T8" y="T9"/>
                  </a:cxn>
                </a:cxnLst>
                <a:rect l="0" t="0" r="r" b="b"/>
                <a:pathLst>
                  <a:path w="32" h="31">
                    <a:moveTo>
                      <a:pt x="0" y="23"/>
                    </a:moveTo>
                    <a:cubicBezTo>
                      <a:pt x="16" y="31"/>
                      <a:pt x="16" y="31"/>
                      <a:pt x="16" y="31"/>
                    </a:cubicBezTo>
                    <a:cubicBezTo>
                      <a:pt x="20" y="25"/>
                      <a:pt x="26" y="19"/>
                      <a:pt x="32" y="15"/>
                    </a:cubicBezTo>
                    <a:cubicBezTo>
                      <a:pt x="24" y="0"/>
                      <a:pt x="24" y="0"/>
                      <a:pt x="24" y="0"/>
                    </a:cubicBezTo>
                    <a:cubicBezTo>
                      <a:pt x="14" y="6"/>
                      <a:pt x="6" y="14"/>
                      <a:pt x="0"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sp>
            <p:nvSpPr>
              <p:cNvPr id="189" name="Freeform 80"/>
              <p:cNvSpPr/>
              <p:nvPr/>
            </p:nvSpPr>
            <p:spPr bwMode="auto">
              <a:xfrm>
                <a:off x="6408738" y="4500563"/>
                <a:ext cx="119063" cy="85725"/>
              </a:xfrm>
              <a:custGeom>
                <a:avLst/>
                <a:gdLst>
                  <a:gd name="T0" fmla="*/ 0 w 32"/>
                  <a:gd name="T1" fmla="*/ 8 h 23"/>
                  <a:gd name="T2" fmla="*/ 9 w 32"/>
                  <a:gd name="T3" fmla="*/ 23 h 23"/>
                  <a:gd name="T4" fmla="*/ 31 w 32"/>
                  <a:gd name="T5" fmla="*/ 17 h 23"/>
                  <a:gd name="T6" fmla="*/ 32 w 32"/>
                  <a:gd name="T7" fmla="*/ 0 h 23"/>
                  <a:gd name="T8" fmla="*/ 0 w 32"/>
                  <a:gd name="T9" fmla="*/ 8 h 23"/>
                </a:gdLst>
                <a:ahLst/>
                <a:cxnLst>
                  <a:cxn ang="0">
                    <a:pos x="T0" y="T1"/>
                  </a:cxn>
                  <a:cxn ang="0">
                    <a:pos x="T2" y="T3"/>
                  </a:cxn>
                  <a:cxn ang="0">
                    <a:pos x="T4" y="T5"/>
                  </a:cxn>
                  <a:cxn ang="0">
                    <a:pos x="T6" y="T7"/>
                  </a:cxn>
                  <a:cxn ang="0">
                    <a:pos x="T8" y="T9"/>
                  </a:cxn>
                </a:cxnLst>
                <a:rect l="0" t="0" r="r" b="b"/>
                <a:pathLst>
                  <a:path w="32" h="23">
                    <a:moveTo>
                      <a:pt x="0" y="8"/>
                    </a:moveTo>
                    <a:cubicBezTo>
                      <a:pt x="9" y="23"/>
                      <a:pt x="9" y="23"/>
                      <a:pt x="9" y="23"/>
                    </a:cubicBezTo>
                    <a:cubicBezTo>
                      <a:pt x="16" y="20"/>
                      <a:pt x="24" y="18"/>
                      <a:pt x="31" y="17"/>
                    </a:cubicBezTo>
                    <a:cubicBezTo>
                      <a:pt x="32" y="0"/>
                      <a:pt x="32" y="0"/>
                      <a:pt x="32" y="0"/>
                    </a:cubicBezTo>
                    <a:cubicBezTo>
                      <a:pt x="20" y="0"/>
                      <a:pt x="9" y="3"/>
                      <a:pt x="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ea typeface="微软雅黑" panose="020B0503020204020204" pitchFamily="34" charset="-122"/>
                </a:endParaRPr>
              </a:p>
            </p:txBody>
          </p:sp>
        </p:grpSp>
        <p:sp>
          <p:nvSpPr>
            <p:cNvPr id="176" name="矩形 175"/>
            <p:cNvSpPr/>
            <p:nvPr/>
          </p:nvSpPr>
          <p:spPr>
            <a:xfrm>
              <a:off x="6772152" y="5593395"/>
              <a:ext cx="788035" cy="368300"/>
            </a:xfrm>
            <a:prstGeom prst="rect">
              <a:avLst/>
            </a:prstGeom>
          </p:spPr>
          <p:txBody>
            <a:bodyPr wrap="none">
              <a:spAutoFit/>
            </a:bodyPr>
            <a:lstStyle/>
            <a:p>
              <a:r>
                <a:rPr lang="en-US" altLang="zh-CN" dirty="0">
                  <a:solidFill>
                    <a:schemeClr val="bg1"/>
                  </a:solidFill>
                  <a:latin typeface="微软雅黑" panose="020B0503020204020204" pitchFamily="34" charset="-122"/>
                  <a:ea typeface="微软雅黑" panose="020B0503020204020204" pitchFamily="34" charset="-122"/>
                </a:rPr>
                <a:t>100%</a:t>
              </a:r>
              <a:endParaRPr lang="zh-CN" altLang="en-US" dirty="0">
                <a:ea typeface="微软雅黑" panose="020B0503020204020204" pitchFamily="34" charset="-122"/>
              </a:endParaRPr>
            </a:p>
          </p:txBody>
        </p:sp>
        <p:sp>
          <p:nvSpPr>
            <p:cNvPr id="177" name="文本框 176"/>
            <p:cNvSpPr txBox="1"/>
            <p:nvPr/>
          </p:nvSpPr>
          <p:spPr>
            <a:xfrm>
              <a:off x="7467013" y="5381670"/>
              <a:ext cx="934867" cy="830997"/>
            </a:xfrm>
            <a:prstGeom prst="rect">
              <a:avLst/>
            </a:prstGeom>
            <a:noFill/>
          </p:spPr>
          <p:txBody>
            <a:bodyPr wrap="square" rtlCol="0">
              <a:spAutoFit/>
            </a:bodyPr>
            <a:lstStyle/>
            <a:p>
              <a:r>
                <a:rPr lang="en-US" altLang="zh-CN" sz="4800" b="1" dirty="0">
                  <a:solidFill>
                    <a:schemeClr val="bg1"/>
                  </a:solidFill>
                  <a:ea typeface="微软雅黑" panose="020B0503020204020204" pitchFamily="34" charset="-122"/>
                </a:rPr>
                <a:t>04</a:t>
              </a:r>
              <a:endParaRPr lang="zh-CN" altLang="en-US" sz="4800" b="1" dirty="0">
                <a:solidFill>
                  <a:schemeClr val="bg1"/>
                </a:solidFill>
                <a:ea typeface="微软雅黑" panose="020B0503020204020204" pitchFamily="34" charset="-122"/>
              </a:endParaRPr>
            </a:p>
          </p:txBody>
        </p:sp>
      </p:grpSp>
      <p:pic>
        <p:nvPicPr>
          <p:cNvPr id="2" name="图片 1"/>
          <p:cNvPicPr>
            <a:picLocks noChangeAspect="1"/>
          </p:cNvPicPr>
          <p:nvPr/>
        </p:nvPicPr>
        <p:blipFill>
          <a:blip r:embed="rId1"/>
          <a:stretch>
            <a:fillRect/>
          </a:stretch>
        </p:blipFill>
        <p:spPr>
          <a:xfrm>
            <a:off x="6371590" y="1712595"/>
            <a:ext cx="1064895" cy="527050"/>
          </a:xfrm>
          <a:prstGeom prst="rect">
            <a:avLst/>
          </a:prstGeom>
        </p:spPr>
      </p:pic>
      <p:sp>
        <p:nvSpPr>
          <p:cNvPr id="3" name="文本框 2"/>
          <p:cNvSpPr txBox="1"/>
          <p:nvPr/>
        </p:nvSpPr>
        <p:spPr>
          <a:xfrm>
            <a:off x="4822190" y="1783715"/>
            <a:ext cx="654050" cy="368300"/>
          </a:xfrm>
          <a:prstGeom prst="rect">
            <a:avLst/>
          </a:prstGeom>
          <a:noFill/>
        </p:spPr>
        <p:txBody>
          <a:bodyPr wrap="none" rtlCol="0" anchor="t">
            <a:spAutoFit/>
          </a:bodyPr>
          <a:p>
            <a:r>
              <a:rPr lang="en-US" altLang="zh-CN" dirty="0">
                <a:solidFill>
                  <a:schemeClr val="bg1"/>
                </a:solidFill>
                <a:latin typeface="微软雅黑" panose="020B0503020204020204" pitchFamily="34" charset="-122"/>
                <a:ea typeface="微软雅黑" panose="020B0503020204020204" pitchFamily="34" charset="-122"/>
                <a:sym typeface="+mn-ea"/>
              </a:rPr>
              <a:t>25%</a:t>
            </a:r>
            <a:endParaRPr lang="zh-CN" altLang="en-US"/>
          </a:p>
        </p:txBody>
      </p:sp>
      <p:pic>
        <p:nvPicPr>
          <p:cNvPr id="4" name="图片 3"/>
          <p:cNvPicPr>
            <a:picLocks noChangeAspect="1"/>
          </p:cNvPicPr>
          <p:nvPr/>
        </p:nvPicPr>
        <p:blipFill>
          <a:blip r:embed="rId2"/>
          <a:stretch>
            <a:fillRect/>
          </a:stretch>
        </p:blipFill>
        <p:spPr>
          <a:xfrm>
            <a:off x="4956175" y="2829560"/>
            <a:ext cx="916305" cy="613410"/>
          </a:xfrm>
          <a:prstGeom prst="rect">
            <a:avLst/>
          </a:prstGeom>
        </p:spPr>
      </p:pic>
      <p:pic>
        <p:nvPicPr>
          <p:cNvPr id="5" name="图片 4"/>
          <p:cNvPicPr>
            <a:picLocks noChangeAspect="1"/>
          </p:cNvPicPr>
          <p:nvPr/>
        </p:nvPicPr>
        <p:blipFill>
          <a:blip r:embed="rId3"/>
          <a:stretch>
            <a:fillRect/>
          </a:stretch>
        </p:blipFill>
        <p:spPr>
          <a:xfrm>
            <a:off x="6371590" y="3978275"/>
            <a:ext cx="1118870" cy="628015"/>
          </a:xfrm>
          <a:prstGeom prst="rect">
            <a:avLst/>
          </a:prstGeom>
        </p:spPr>
      </p:pic>
      <p:pic>
        <p:nvPicPr>
          <p:cNvPr id="6" name="图片 5"/>
          <p:cNvPicPr>
            <a:picLocks noChangeAspect="1"/>
          </p:cNvPicPr>
          <p:nvPr/>
        </p:nvPicPr>
        <p:blipFill>
          <a:blip r:embed="rId4"/>
          <a:stretch>
            <a:fillRect/>
          </a:stretch>
        </p:blipFill>
        <p:spPr>
          <a:xfrm>
            <a:off x="4956175" y="5188585"/>
            <a:ext cx="913765" cy="623570"/>
          </a:xfrm>
          <a:prstGeom prst="rect">
            <a:avLst/>
          </a:prstGeom>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45"/>
                                        </p:tgtEl>
                                        <p:attrNameLst>
                                          <p:attrName>style.visibility</p:attrName>
                                        </p:attrNameLst>
                                      </p:cBhvr>
                                      <p:to>
                                        <p:strVal val="visible"/>
                                      </p:to>
                                    </p:set>
                                    <p:anim calcmode="lin" valueType="num">
                                      <p:cBhvr additive="base">
                                        <p:cTn id="7" dur="500" fill="hold"/>
                                        <p:tgtEl>
                                          <p:spTgt spid="145"/>
                                        </p:tgtEl>
                                        <p:attrNameLst>
                                          <p:attrName>ppt_x</p:attrName>
                                        </p:attrNameLst>
                                      </p:cBhvr>
                                      <p:tavLst>
                                        <p:tav tm="0">
                                          <p:val>
                                            <p:strVal val="1+#ppt_w/2"/>
                                          </p:val>
                                        </p:tav>
                                        <p:tav tm="100000">
                                          <p:val>
                                            <p:strVal val="#ppt_x"/>
                                          </p:val>
                                        </p:tav>
                                      </p:tavLst>
                                    </p:anim>
                                    <p:anim calcmode="lin" valueType="num">
                                      <p:cBhvr additive="base">
                                        <p:cTn id="8" dur="500" fill="hold"/>
                                        <p:tgtEl>
                                          <p:spTgt spid="14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6" presetClass="entr" presetSubtype="42" fill="hold" grpId="0" nodeType="after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barn(outHorizontal)">
                                      <p:cBhvr>
                                        <p:cTn id="12" dur="500"/>
                                        <p:tgtEl>
                                          <p:spTgt spid="43"/>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79"/>
                                        </p:tgtEl>
                                        <p:attrNameLst>
                                          <p:attrName>style.visibility</p:attrName>
                                        </p:attrNameLst>
                                      </p:cBhvr>
                                      <p:to>
                                        <p:strVal val="visible"/>
                                      </p:to>
                                    </p:set>
                                    <p:animEffect transition="in" filter="fade">
                                      <p:cBhvr>
                                        <p:cTn id="16" dur="500"/>
                                        <p:tgtEl>
                                          <p:spTgt spid="79"/>
                                        </p:tgtEl>
                                      </p:cBhvr>
                                    </p:animEffect>
                                  </p:childTnLst>
                                </p:cTn>
                              </p:par>
                              <p:par>
                                <p:cTn id="17" presetID="22" presetClass="entr" presetSubtype="2" fill="hold" nodeType="withEffect">
                                  <p:stCondLst>
                                    <p:cond delay="250"/>
                                  </p:stCondLst>
                                  <p:childTnLst>
                                    <p:set>
                                      <p:cBhvr>
                                        <p:cTn id="18" dur="1" fill="hold">
                                          <p:stCondLst>
                                            <p:cond delay="0"/>
                                          </p:stCondLst>
                                        </p:cTn>
                                        <p:tgtEl>
                                          <p:spTgt spid="83"/>
                                        </p:tgtEl>
                                        <p:attrNameLst>
                                          <p:attrName>style.visibility</p:attrName>
                                        </p:attrNameLst>
                                      </p:cBhvr>
                                      <p:to>
                                        <p:strVal val="visible"/>
                                      </p:to>
                                    </p:set>
                                    <p:animEffect transition="in" filter="wipe(right)">
                                      <p:cBhvr>
                                        <p:cTn id="19" dur="500"/>
                                        <p:tgtEl>
                                          <p:spTgt spid="83"/>
                                        </p:tgtEl>
                                      </p:cBhvr>
                                    </p:animEffect>
                                  </p:childTnLst>
                                </p:cTn>
                              </p:par>
                              <p:par>
                                <p:cTn id="20" presetID="12" presetClass="entr" presetSubtype="2" fill="hold" nodeType="withEffect">
                                  <p:stCondLst>
                                    <p:cond delay="500"/>
                                  </p:stCondLst>
                                  <p:childTnLst>
                                    <p:set>
                                      <p:cBhvr>
                                        <p:cTn id="21" dur="1" fill="hold">
                                          <p:stCondLst>
                                            <p:cond delay="0"/>
                                          </p:stCondLst>
                                        </p:cTn>
                                        <p:tgtEl>
                                          <p:spTgt spid="70"/>
                                        </p:tgtEl>
                                        <p:attrNameLst>
                                          <p:attrName>style.visibility</p:attrName>
                                        </p:attrNameLst>
                                      </p:cBhvr>
                                      <p:to>
                                        <p:strVal val="visible"/>
                                      </p:to>
                                    </p:set>
                                    <p:anim calcmode="lin" valueType="num">
                                      <p:cBhvr additive="base">
                                        <p:cTn id="22" dur="500"/>
                                        <p:tgtEl>
                                          <p:spTgt spid="70"/>
                                        </p:tgtEl>
                                        <p:attrNameLst>
                                          <p:attrName>ppt_x</p:attrName>
                                        </p:attrNameLst>
                                      </p:cBhvr>
                                      <p:tavLst>
                                        <p:tav tm="0">
                                          <p:val>
                                            <p:strVal val="#ppt_x+#ppt_w*1.125000"/>
                                          </p:val>
                                        </p:tav>
                                        <p:tav tm="100000">
                                          <p:val>
                                            <p:strVal val="#ppt_x"/>
                                          </p:val>
                                        </p:tav>
                                      </p:tavLst>
                                    </p:anim>
                                    <p:animEffect transition="in" filter="wipe(left)">
                                      <p:cBhvr>
                                        <p:cTn id="23" dur="500"/>
                                        <p:tgtEl>
                                          <p:spTgt spid="70"/>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80"/>
                                        </p:tgtEl>
                                        <p:attrNameLst>
                                          <p:attrName>style.visibility</p:attrName>
                                        </p:attrNameLst>
                                      </p:cBhvr>
                                      <p:to>
                                        <p:strVal val="visible"/>
                                      </p:to>
                                    </p:set>
                                    <p:animEffect transition="in" filter="fade">
                                      <p:cBhvr>
                                        <p:cTn id="27" dur="500"/>
                                        <p:tgtEl>
                                          <p:spTgt spid="80"/>
                                        </p:tgtEl>
                                      </p:cBhvr>
                                    </p:animEffect>
                                  </p:childTnLst>
                                </p:cTn>
                              </p:par>
                              <p:par>
                                <p:cTn id="28" presetID="22" presetClass="entr" presetSubtype="8" fill="hold" nodeType="withEffect">
                                  <p:stCondLst>
                                    <p:cond delay="250"/>
                                  </p:stCondLst>
                                  <p:childTnLst>
                                    <p:set>
                                      <p:cBhvr>
                                        <p:cTn id="29" dur="1" fill="hold">
                                          <p:stCondLst>
                                            <p:cond delay="0"/>
                                          </p:stCondLst>
                                        </p:cTn>
                                        <p:tgtEl>
                                          <p:spTgt spid="148"/>
                                        </p:tgtEl>
                                        <p:attrNameLst>
                                          <p:attrName>style.visibility</p:attrName>
                                        </p:attrNameLst>
                                      </p:cBhvr>
                                      <p:to>
                                        <p:strVal val="visible"/>
                                      </p:to>
                                    </p:set>
                                    <p:animEffect transition="in" filter="wipe(left)">
                                      <p:cBhvr>
                                        <p:cTn id="30" dur="500"/>
                                        <p:tgtEl>
                                          <p:spTgt spid="148"/>
                                        </p:tgtEl>
                                      </p:cBhvr>
                                    </p:animEffect>
                                  </p:childTnLst>
                                </p:cTn>
                              </p:par>
                              <p:par>
                                <p:cTn id="31" presetID="12" presetClass="entr" presetSubtype="8" fill="hold" nodeType="withEffect">
                                  <p:stCondLst>
                                    <p:cond delay="500"/>
                                  </p:stCondLst>
                                  <p:childTnLst>
                                    <p:set>
                                      <p:cBhvr>
                                        <p:cTn id="32" dur="1" fill="hold">
                                          <p:stCondLst>
                                            <p:cond delay="0"/>
                                          </p:stCondLst>
                                        </p:cTn>
                                        <p:tgtEl>
                                          <p:spTgt spid="67"/>
                                        </p:tgtEl>
                                        <p:attrNameLst>
                                          <p:attrName>style.visibility</p:attrName>
                                        </p:attrNameLst>
                                      </p:cBhvr>
                                      <p:to>
                                        <p:strVal val="visible"/>
                                      </p:to>
                                    </p:set>
                                    <p:anim calcmode="lin" valueType="num">
                                      <p:cBhvr additive="base">
                                        <p:cTn id="33" dur="500"/>
                                        <p:tgtEl>
                                          <p:spTgt spid="67"/>
                                        </p:tgtEl>
                                        <p:attrNameLst>
                                          <p:attrName>ppt_x</p:attrName>
                                        </p:attrNameLst>
                                      </p:cBhvr>
                                      <p:tavLst>
                                        <p:tav tm="0">
                                          <p:val>
                                            <p:strVal val="#ppt_x-#ppt_w*1.125000"/>
                                          </p:val>
                                        </p:tav>
                                        <p:tav tm="100000">
                                          <p:val>
                                            <p:strVal val="#ppt_x"/>
                                          </p:val>
                                        </p:tav>
                                      </p:tavLst>
                                    </p:anim>
                                    <p:animEffect transition="in" filter="wipe(right)">
                                      <p:cBhvr>
                                        <p:cTn id="34" dur="500"/>
                                        <p:tgtEl>
                                          <p:spTgt spid="67"/>
                                        </p:tgtEl>
                                      </p:cBhvr>
                                    </p:animEffect>
                                  </p:childTnLst>
                                </p:cTn>
                              </p:par>
                            </p:childTnLst>
                          </p:cTn>
                        </p:par>
                        <p:par>
                          <p:cTn id="35" fill="hold">
                            <p:stCondLst>
                              <p:cond delay="2000"/>
                            </p:stCondLst>
                            <p:childTnLst>
                              <p:par>
                                <p:cTn id="36" presetID="10" presetClass="entr" presetSubtype="0" fill="hold" grpId="0" nodeType="afterEffect">
                                  <p:stCondLst>
                                    <p:cond delay="0"/>
                                  </p:stCondLst>
                                  <p:childTnLst>
                                    <p:set>
                                      <p:cBhvr>
                                        <p:cTn id="37" dur="1" fill="hold">
                                          <p:stCondLst>
                                            <p:cond delay="0"/>
                                          </p:stCondLst>
                                        </p:cTn>
                                        <p:tgtEl>
                                          <p:spTgt spid="81"/>
                                        </p:tgtEl>
                                        <p:attrNameLst>
                                          <p:attrName>style.visibility</p:attrName>
                                        </p:attrNameLst>
                                      </p:cBhvr>
                                      <p:to>
                                        <p:strVal val="visible"/>
                                      </p:to>
                                    </p:set>
                                    <p:animEffect transition="in" filter="fade">
                                      <p:cBhvr>
                                        <p:cTn id="38" dur="500"/>
                                        <p:tgtEl>
                                          <p:spTgt spid="81"/>
                                        </p:tgtEl>
                                      </p:cBhvr>
                                    </p:animEffect>
                                  </p:childTnLst>
                                </p:cTn>
                              </p:par>
                              <p:par>
                                <p:cTn id="39" presetID="22" presetClass="entr" presetSubtype="2" fill="hold" nodeType="withEffect">
                                  <p:stCondLst>
                                    <p:cond delay="250"/>
                                  </p:stCondLst>
                                  <p:childTnLst>
                                    <p:set>
                                      <p:cBhvr>
                                        <p:cTn id="40" dur="1" fill="hold">
                                          <p:stCondLst>
                                            <p:cond delay="0"/>
                                          </p:stCondLst>
                                        </p:cTn>
                                        <p:tgtEl>
                                          <p:spTgt spid="122"/>
                                        </p:tgtEl>
                                        <p:attrNameLst>
                                          <p:attrName>style.visibility</p:attrName>
                                        </p:attrNameLst>
                                      </p:cBhvr>
                                      <p:to>
                                        <p:strVal val="visible"/>
                                      </p:to>
                                    </p:set>
                                    <p:animEffect transition="in" filter="wipe(right)">
                                      <p:cBhvr>
                                        <p:cTn id="41" dur="500"/>
                                        <p:tgtEl>
                                          <p:spTgt spid="122"/>
                                        </p:tgtEl>
                                      </p:cBhvr>
                                    </p:animEffect>
                                  </p:childTnLst>
                                </p:cTn>
                              </p:par>
                              <p:par>
                                <p:cTn id="42" presetID="12" presetClass="entr" presetSubtype="2" fill="hold" nodeType="withEffect">
                                  <p:stCondLst>
                                    <p:cond delay="500"/>
                                  </p:stCondLst>
                                  <p:childTnLst>
                                    <p:set>
                                      <p:cBhvr>
                                        <p:cTn id="43" dur="1" fill="hold">
                                          <p:stCondLst>
                                            <p:cond delay="0"/>
                                          </p:stCondLst>
                                        </p:cTn>
                                        <p:tgtEl>
                                          <p:spTgt spid="73"/>
                                        </p:tgtEl>
                                        <p:attrNameLst>
                                          <p:attrName>style.visibility</p:attrName>
                                        </p:attrNameLst>
                                      </p:cBhvr>
                                      <p:to>
                                        <p:strVal val="visible"/>
                                      </p:to>
                                    </p:set>
                                    <p:anim calcmode="lin" valueType="num">
                                      <p:cBhvr additive="base">
                                        <p:cTn id="44" dur="500"/>
                                        <p:tgtEl>
                                          <p:spTgt spid="73"/>
                                        </p:tgtEl>
                                        <p:attrNameLst>
                                          <p:attrName>ppt_x</p:attrName>
                                        </p:attrNameLst>
                                      </p:cBhvr>
                                      <p:tavLst>
                                        <p:tav tm="0">
                                          <p:val>
                                            <p:strVal val="#ppt_x+#ppt_w*1.125000"/>
                                          </p:val>
                                        </p:tav>
                                        <p:tav tm="100000">
                                          <p:val>
                                            <p:strVal val="#ppt_x"/>
                                          </p:val>
                                        </p:tav>
                                      </p:tavLst>
                                    </p:anim>
                                    <p:animEffect transition="in" filter="wipe(left)">
                                      <p:cBhvr>
                                        <p:cTn id="45" dur="500"/>
                                        <p:tgtEl>
                                          <p:spTgt spid="73"/>
                                        </p:tgtEl>
                                      </p:cBhvr>
                                    </p:animEffect>
                                  </p:childTnLst>
                                </p:cTn>
                              </p:par>
                            </p:childTnLst>
                          </p:cTn>
                        </p:par>
                        <p:par>
                          <p:cTn id="46" fill="hold">
                            <p:stCondLst>
                              <p:cond delay="2500"/>
                            </p:stCondLst>
                            <p:childTnLst>
                              <p:par>
                                <p:cTn id="47" presetID="10" presetClass="entr" presetSubtype="0" fill="hold" grpId="0" nodeType="afterEffect">
                                  <p:stCondLst>
                                    <p:cond delay="0"/>
                                  </p:stCondLst>
                                  <p:childTnLst>
                                    <p:set>
                                      <p:cBhvr>
                                        <p:cTn id="48" dur="1" fill="hold">
                                          <p:stCondLst>
                                            <p:cond delay="0"/>
                                          </p:stCondLst>
                                        </p:cTn>
                                        <p:tgtEl>
                                          <p:spTgt spid="82"/>
                                        </p:tgtEl>
                                        <p:attrNameLst>
                                          <p:attrName>style.visibility</p:attrName>
                                        </p:attrNameLst>
                                      </p:cBhvr>
                                      <p:to>
                                        <p:strVal val="visible"/>
                                      </p:to>
                                    </p:set>
                                    <p:animEffect transition="in" filter="fade">
                                      <p:cBhvr>
                                        <p:cTn id="49" dur="500"/>
                                        <p:tgtEl>
                                          <p:spTgt spid="82"/>
                                        </p:tgtEl>
                                      </p:cBhvr>
                                    </p:animEffect>
                                  </p:childTnLst>
                                </p:cTn>
                              </p:par>
                              <p:par>
                                <p:cTn id="50" presetID="22" presetClass="entr" presetSubtype="8" fill="hold" nodeType="withEffect">
                                  <p:stCondLst>
                                    <p:cond delay="250"/>
                                  </p:stCondLst>
                                  <p:childTnLst>
                                    <p:set>
                                      <p:cBhvr>
                                        <p:cTn id="51" dur="1" fill="hold">
                                          <p:stCondLst>
                                            <p:cond delay="0"/>
                                          </p:stCondLst>
                                        </p:cTn>
                                        <p:tgtEl>
                                          <p:spTgt spid="173"/>
                                        </p:tgtEl>
                                        <p:attrNameLst>
                                          <p:attrName>style.visibility</p:attrName>
                                        </p:attrNameLst>
                                      </p:cBhvr>
                                      <p:to>
                                        <p:strVal val="visible"/>
                                      </p:to>
                                    </p:set>
                                    <p:animEffect transition="in" filter="wipe(left)">
                                      <p:cBhvr>
                                        <p:cTn id="52" dur="500"/>
                                        <p:tgtEl>
                                          <p:spTgt spid="173"/>
                                        </p:tgtEl>
                                      </p:cBhvr>
                                    </p:animEffect>
                                  </p:childTnLst>
                                </p:cTn>
                              </p:par>
                              <p:par>
                                <p:cTn id="53" presetID="12" presetClass="entr" presetSubtype="8" fill="hold" nodeType="withEffect">
                                  <p:stCondLst>
                                    <p:cond delay="500"/>
                                  </p:stCondLst>
                                  <p:childTnLst>
                                    <p:set>
                                      <p:cBhvr>
                                        <p:cTn id="54" dur="1" fill="hold">
                                          <p:stCondLst>
                                            <p:cond delay="0"/>
                                          </p:stCondLst>
                                        </p:cTn>
                                        <p:tgtEl>
                                          <p:spTgt spid="76"/>
                                        </p:tgtEl>
                                        <p:attrNameLst>
                                          <p:attrName>style.visibility</p:attrName>
                                        </p:attrNameLst>
                                      </p:cBhvr>
                                      <p:to>
                                        <p:strVal val="visible"/>
                                      </p:to>
                                    </p:set>
                                    <p:anim calcmode="lin" valueType="num">
                                      <p:cBhvr additive="base">
                                        <p:cTn id="55" dur="500"/>
                                        <p:tgtEl>
                                          <p:spTgt spid="76"/>
                                        </p:tgtEl>
                                        <p:attrNameLst>
                                          <p:attrName>ppt_x</p:attrName>
                                        </p:attrNameLst>
                                      </p:cBhvr>
                                      <p:tavLst>
                                        <p:tav tm="0">
                                          <p:val>
                                            <p:strVal val="#ppt_x-#ppt_w*1.125000"/>
                                          </p:val>
                                        </p:tav>
                                        <p:tav tm="100000">
                                          <p:val>
                                            <p:strVal val="#ppt_x"/>
                                          </p:val>
                                        </p:tav>
                                      </p:tavLst>
                                    </p:anim>
                                    <p:animEffect transition="in" filter="wipe(right)">
                                      <p:cBhvr>
                                        <p:cTn id="56"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P spid="43" grpId="0" bldLvl="0" animBg="1"/>
      <p:bldP spid="79" grpId="0" bldLvl="0" animBg="1"/>
      <p:bldP spid="80" grpId="0" bldLvl="0" animBg="1"/>
      <p:bldP spid="81" grpId="0" bldLvl="0" animBg="1"/>
      <p:bldP spid="82"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文本框 144"/>
          <p:cNvSpPr txBox="1"/>
          <p:nvPr/>
        </p:nvSpPr>
        <p:spPr>
          <a:xfrm>
            <a:off x="4052425" y="177251"/>
            <a:ext cx="4356801" cy="553085"/>
          </a:xfrm>
          <a:prstGeom prst="rect">
            <a:avLst/>
          </a:prstGeom>
          <a:noFill/>
        </p:spPr>
        <p:txBody>
          <a:bodyPr wrap="square" rtlCol="0">
            <a:spAutoFit/>
          </a:bodyPr>
          <a:lstStyle/>
          <a:p>
            <a:pPr algn="ctr"/>
            <a:r>
              <a:rPr lang="zh-CN" altLang="en-US" sz="3000" dirty="0">
                <a:solidFill>
                  <a:prstClr val="white"/>
                </a:solidFill>
                <a:latin typeface="微软雅黑" panose="020B0503020204020204" pitchFamily="34" charset="-122"/>
                <a:ea typeface="微软雅黑" panose="020B0503020204020204" pitchFamily="34" charset="-122"/>
                <a:sym typeface="+mn-ea"/>
              </a:rPr>
              <a:t>主要技术创新点及亮点</a:t>
            </a:r>
            <a:endParaRPr lang="zh-CN" altLang="en-US" sz="3000" dirty="0">
              <a:solidFill>
                <a:prstClr val="white"/>
              </a:solidFill>
              <a:latin typeface="微软雅黑" panose="020B0503020204020204" pitchFamily="34" charset="-122"/>
              <a:ea typeface="微软雅黑" panose="020B0503020204020204" pitchFamily="34" charset="-122"/>
            </a:endParaRPr>
          </a:p>
        </p:txBody>
      </p:sp>
      <p:sp>
        <p:nvSpPr>
          <p:cNvPr id="30" name="矩形 29"/>
          <p:cNvSpPr/>
          <p:nvPr/>
        </p:nvSpPr>
        <p:spPr>
          <a:xfrm>
            <a:off x="1156610" y="1710575"/>
            <a:ext cx="9936000"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8" name="燕尾形 7"/>
          <p:cNvSpPr/>
          <p:nvPr/>
        </p:nvSpPr>
        <p:spPr>
          <a:xfrm>
            <a:off x="938394" y="1390534"/>
            <a:ext cx="685800" cy="68580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a typeface="微软雅黑" panose="020B0503020204020204" pitchFamily="34" charset="-122"/>
            </a:endParaRPr>
          </a:p>
        </p:txBody>
      </p:sp>
      <p:sp>
        <p:nvSpPr>
          <p:cNvPr id="32" name="燕尾形 31"/>
          <p:cNvSpPr/>
          <p:nvPr/>
        </p:nvSpPr>
        <p:spPr>
          <a:xfrm>
            <a:off x="492488" y="1390534"/>
            <a:ext cx="685800" cy="685800"/>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a typeface="微软雅黑" panose="020B0503020204020204" pitchFamily="34" charset="-122"/>
            </a:endParaRPr>
          </a:p>
        </p:txBody>
      </p:sp>
      <p:sp>
        <p:nvSpPr>
          <p:cNvPr id="33" name="燕尾形 32"/>
          <p:cNvSpPr/>
          <p:nvPr/>
        </p:nvSpPr>
        <p:spPr>
          <a:xfrm>
            <a:off x="10497483" y="1390534"/>
            <a:ext cx="685800" cy="685800"/>
          </a:xfrm>
          <a:prstGeom prst="chevron">
            <a:avLst>
              <a:gd name="adj" fmla="val 7592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a typeface="微软雅黑" panose="020B0503020204020204" pitchFamily="34" charset="-122"/>
            </a:endParaRPr>
          </a:p>
        </p:txBody>
      </p:sp>
      <p:sp>
        <p:nvSpPr>
          <p:cNvPr id="37" name="矩形 36"/>
          <p:cNvSpPr/>
          <p:nvPr/>
        </p:nvSpPr>
        <p:spPr>
          <a:xfrm>
            <a:off x="466950" y="2196320"/>
            <a:ext cx="942887" cy="400110"/>
          </a:xfrm>
          <a:prstGeom prst="rect">
            <a:avLst/>
          </a:prstGeom>
          <a:solidFill>
            <a:schemeClr val="accent1"/>
          </a:solidFill>
        </p:spPr>
        <p:txBody>
          <a:bodyPr wrap="none">
            <a:spAutoFit/>
          </a:bodyPr>
          <a:lstStyle/>
          <a:p>
            <a:pPr defTabSz="1218565">
              <a:defRPr/>
            </a:pPr>
            <a:r>
              <a:rPr lang="en-US" altLang="zh-CN" sz="2000" b="1" kern="0" dirty="0" smtClean="0">
                <a:solidFill>
                  <a:schemeClr val="bg1"/>
                </a:solidFill>
                <a:ea typeface="微软雅黑" panose="020B0503020204020204" pitchFamily="34" charset="-122"/>
              </a:rPr>
              <a:t>START!</a:t>
            </a:r>
            <a:endParaRPr lang="en-US" altLang="zh-CN" sz="2000" b="1" kern="0" dirty="0">
              <a:solidFill>
                <a:schemeClr val="bg1"/>
              </a:solidFill>
              <a:ea typeface="微软雅黑" panose="020B0503020204020204" pitchFamily="34" charset="-122"/>
            </a:endParaRPr>
          </a:p>
        </p:txBody>
      </p:sp>
      <p:sp>
        <p:nvSpPr>
          <p:cNvPr id="38" name="矩形 37"/>
          <p:cNvSpPr/>
          <p:nvPr/>
        </p:nvSpPr>
        <p:spPr>
          <a:xfrm>
            <a:off x="10497483" y="2196320"/>
            <a:ext cx="1021433" cy="400110"/>
          </a:xfrm>
          <a:prstGeom prst="rect">
            <a:avLst/>
          </a:prstGeom>
          <a:solidFill>
            <a:schemeClr val="accent1"/>
          </a:solidFill>
        </p:spPr>
        <p:txBody>
          <a:bodyPr wrap="none">
            <a:spAutoFit/>
          </a:bodyPr>
          <a:lstStyle/>
          <a:p>
            <a:pPr defTabSz="1218565">
              <a:defRPr/>
            </a:pPr>
            <a:r>
              <a:rPr lang="en-US" altLang="zh-CN" sz="2000" b="1" kern="0" dirty="0" smtClean="0">
                <a:solidFill>
                  <a:schemeClr val="bg1"/>
                </a:solidFill>
                <a:ea typeface="微软雅黑" panose="020B0503020204020204" pitchFamily="34" charset="-122"/>
              </a:rPr>
              <a:t>FINISH!</a:t>
            </a:r>
            <a:endParaRPr lang="en-US" altLang="zh-CN" sz="2000" b="1" kern="0" dirty="0">
              <a:solidFill>
                <a:schemeClr val="bg1"/>
              </a:solidFill>
              <a:ea typeface="微软雅黑" panose="020B0503020204020204" pitchFamily="34" charset="-122"/>
            </a:endParaRPr>
          </a:p>
        </p:txBody>
      </p:sp>
      <p:grpSp>
        <p:nvGrpSpPr>
          <p:cNvPr id="13" name="组 12"/>
          <p:cNvGrpSpPr/>
          <p:nvPr/>
        </p:nvGrpSpPr>
        <p:grpSpPr>
          <a:xfrm>
            <a:off x="1524137" y="1600200"/>
            <a:ext cx="2188830" cy="4296525"/>
            <a:chOff x="1409837" y="1600200"/>
            <a:chExt cx="2188830" cy="4296525"/>
          </a:xfrm>
          <a:solidFill>
            <a:schemeClr val="accent1">
              <a:alpha val="30000"/>
            </a:schemeClr>
          </a:solidFill>
        </p:grpSpPr>
        <p:grpSp>
          <p:nvGrpSpPr>
            <p:cNvPr id="12" name="组 11"/>
            <p:cNvGrpSpPr/>
            <p:nvPr/>
          </p:nvGrpSpPr>
          <p:grpSpPr>
            <a:xfrm>
              <a:off x="1409837" y="1600200"/>
              <a:ext cx="2188830" cy="4296525"/>
              <a:chOff x="1644650" y="1600200"/>
              <a:chExt cx="1955800" cy="4296525"/>
            </a:xfrm>
            <a:grpFill/>
          </p:grpSpPr>
          <p:sp>
            <p:nvSpPr>
              <p:cNvPr id="9" name="椭圆 8"/>
              <p:cNvSpPr/>
              <p:nvPr/>
            </p:nvSpPr>
            <p:spPr>
              <a:xfrm>
                <a:off x="2489316" y="1600200"/>
                <a:ext cx="266468" cy="30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11" name="上箭头标注 10"/>
              <p:cNvSpPr/>
              <p:nvPr/>
            </p:nvSpPr>
            <p:spPr>
              <a:xfrm>
                <a:off x="1644650" y="1600200"/>
                <a:ext cx="1955800" cy="4296525"/>
              </a:xfrm>
              <a:prstGeom prst="upArrowCallout">
                <a:avLst>
                  <a:gd name="adj1" fmla="val 2597"/>
                  <a:gd name="adj2" fmla="val 2273"/>
                  <a:gd name="adj3" fmla="val 6169"/>
                  <a:gd name="adj4" fmla="val 7269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grpSp>
        <p:sp>
          <p:nvSpPr>
            <p:cNvPr id="39" name="矩形 38"/>
            <p:cNvSpPr/>
            <p:nvPr/>
          </p:nvSpPr>
          <p:spPr>
            <a:xfrm>
              <a:off x="1591183" y="3345971"/>
              <a:ext cx="1826140" cy="1769745"/>
            </a:xfrm>
            <a:prstGeom prst="rect">
              <a:avLst/>
            </a:prstGeom>
            <a:grpFill/>
          </p:spPr>
          <p:txBody>
            <a:bodyPr wrap="square" numCol="1" spcCol="360000">
              <a:spAutoFit/>
            </a:bodyPr>
            <a:lstStyle/>
            <a:p>
              <a:pPr algn="l" defTabSz="608965">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平台部署在云计算中心，可灵活扩展资源性能，提供千万级设备连接数，帮助十万级工业企业的设备快速上云，结合轻量应用提供生产智能监控管理</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41" name="矩形 40"/>
            <p:cNvSpPr/>
            <p:nvPr/>
          </p:nvSpPr>
          <p:spPr>
            <a:xfrm>
              <a:off x="2005777" y="2855652"/>
              <a:ext cx="995680" cy="337185"/>
            </a:xfrm>
            <a:prstGeom prst="rect">
              <a:avLst/>
            </a:prstGeom>
            <a:grpFill/>
          </p:spPr>
          <p:txBody>
            <a:bodyPr wrap="none">
              <a:spAutoFit/>
            </a:bodyPr>
            <a:lstStyle/>
            <a:p>
              <a:pPr algn="ctr" defTabSz="1218565">
                <a:defRPr/>
              </a:pPr>
              <a:r>
                <a:rPr lang="zh-CN" altLang="en-US" sz="1600" b="1" kern="0" dirty="0">
                  <a:solidFill>
                    <a:schemeClr val="bg1"/>
                  </a:solidFill>
                  <a:ea typeface="微软雅黑" panose="020B0503020204020204" pitchFamily="34" charset="-122"/>
                </a:rPr>
                <a:t>连接广度</a:t>
              </a:r>
              <a:endParaRPr lang="zh-CN" altLang="en-US" sz="1600" b="1" kern="0" dirty="0">
                <a:solidFill>
                  <a:schemeClr val="bg1"/>
                </a:solidFill>
                <a:ea typeface="微软雅黑" panose="020B0503020204020204" pitchFamily="34" charset="-122"/>
              </a:endParaRPr>
            </a:p>
          </p:txBody>
        </p:sp>
      </p:grpSp>
      <p:grpSp>
        <p:nvGrpSpPr>
          <p:cNvPr id="14" name="组 13"/>
          <p:cNvGrpSpPr/>
          <p:nvPr/>
        </p:nvGrpSpPr>
        <p:grpSpPr>
          <a:xfrm>
            <a:off x="3870907" y="1600200"/>
            <a:ext cx="2188830" cy="4296525"/>
            <a:chOff x="3894312" y="1600200"/>
            <a:chExt cx="2188830" cy="4296525"/>
          </a:xfrm>
          <a:solidFill>
            <a:schemeClr val="bg1">
              <a:alpha val="30000"/>
            </a:schemeClr>
          </a:solidFill>
        </p:grpSpPr>
        <p:grpSp>
          <p:nvGrpSpPr>
            <p:cNvPr id="44" name="组 43"/>
            <p:cNvGrpSpPr/>
            <p:nvPr/>
          </p:nvGrpSpPr>
          <p:grpSpPr>
            <a:xfrm>
              <a:off x="3894312" y="1600200"/>
              <a:ext cx="2188830" cy="4296525"/>
              <a:chOff x="1644650" y="1600200"/>
              <a:chExt cx="1955800" cy="4296525"/>
            </a:xfrm>
            <a:grpFill/>
          </p:grpSpPr>
          <p:sp>
            <p:nvSpPr>
              <p:cNvPr id="48" name="椭圆 47"/>
              <p:cNvSpPr/>
              <p:nvPr/>
            </p:nvSpPr>
            <p:spPr>
              <a:xfrm>
                <a:off x="2489316" y="1600200"/>
                <a:ext cx="266468" cy="30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bg1"/>
                  </a:solidFill>
                  <a:ea typeface="微软雅黑" panose="020B0503020204020204" pitchFamily="34" charset="-122"/>
                </a:endParaRPr>
              </a:p>
            </p:txBody>
          </p:sp>
          <p:sp>
            <p:nvSpPr>
              <p:cNvPr id="49" name="上箭头标注 48"/>
              <p:cNvSpPr/>
              <p:nvPr/>
            </p:nvSpPr>
            <p:spPr>
              <a:xfrm>
                <a:off x="1644650" y="1600200"/>
                <a:ext cx="1955800" cy="4296525"/>
              </a:xfrm>
              <a:prstGeom prst="upArrowCallout">
                <a:avLst>
                  <a:gd name="adj1" fmla="val 2597"/>
                  <a:gd name="adj2" fmla="val 2273"/>
                  <a:gd name="adj3" fmla="val 6169"/>
                  <a:gd name="adj4" fmla="val 7269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bg1"/>
                  </a:solidFill>
                  <a:ea typeface="微软雅黑" panose="020B0503020204020204" pitchFamily="34" charset="-122"/>
                </a:endParaRPr>
              </a:p>
            </p:txBody>
          </p:sp>
        </p:grpSp>
        <p:sp>
          <p:nvSpPr>
            <p:cNvPr id="45" name="矩形 44"/>
            <p:cNvSpPr/>
            <p:nvPr/>
          </p:nvSpPr>
          <p:spPr>
            <a:xfrm>
              <a:off x="4075023" y="3345971"/>
              <a:ext cx="1826140" cy="2489200"/>
            </a:xfrm>
            <a:prstGeom prst="rect">
              <a:avLst/>
            </a:prstGeom>
            <a:grpFill/>
          </p:spPr>
          <p:txBody>
            <a:bodyPr wrap="square" numCol="1" spcCol="360000">
              <a:spAutoFit/>
            </a:bodyPr>
            <a:lstStyle/>
            <a:p>
              <a:pPr algn="l" defTabSz="608965">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针对不同行业有不同的智能化改造模板，尤其对我省的稀有金属矿产企业进行针对性深度融合，还有家具制造产业、化工产业等产业，通过物联终端和物联网关将各产业企业的上下游供应链的生产制造全过程深度感知和管理控制</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46" name="矩形 45"/>
            <p:cNvSpPr/>
            <p:nvPr/>
          </p:nvSpPr>
          <p:spPr>
            <a:xfrm>
              <a:off x="4490888" y="2855652"/>
              <a:ext cx="995680" cy="337185"/>
            </a:xfrm>
            <a:prstGeom prst="rect">
              <a:avLst/>
            </a:prstGeom>
            <a:grpFill/>
          </p:spPr>
          <p:txBody>
            <a:bodyPr wrap="none">
              <a:spAutoFit/>
            </a:bodyPr>
            <a:lstStyle/>
            <a:p>
              <a:pPr algn="ctr" defTabSz="1218565">
                <a:defRPr/>
              </a:pPr>
              <a:r>
                <a:rPr lang="zh-CN" altLang="en-US" sz="1600" b="1" kern="0" dirty="0">
                  <a:solidFill>
                    <a:schemeClr val="bg1"/>
                  </a:solidFill>
                  <a:ea typeface="微软雅黑" panose="020B0503020204020204" pitchFamily="34" charset="-122"/>
                </a:rPr>
                <a:t>连接深度</a:t>
              </a:r>
              <a:endParaRPr lang="zh-CN" altLang="en-US" sz="1600" b="1" kern="0" dirty="0">
                <a:solidFill>
                  <a:schemeClr val="bg1"/>
                </a:solidFill>
                <a:ea typeface="微软雅黑" panose="020B0503020204020204" pitchFamily="34" charset="-122"/>
              </a:endParaRPr>
            </a:p>
          </p:txBody>
        </p:sp>
      </p:grpSp>
      <p:grpSp>
        <p:nvGrpSpPr>
          <p:cNvPr id="50" name="组 49"/>
          <p:cNvGrpSpPr/>
          <p:nvPr/>
        </p:nvGrpSpPr>
        <p:grpSpPr>
          <a:xfrm>
            <a:off x="6217677" y="1600200"/>
            <a:ext cx="2188830" cy="4296525"/>
            <a:chOff x="1409837" y="1600200"/>
            <a:chExt cx="2188830" cy="4296525"/>
          </a:xfrm>
          <a:solidFill>
            <a:schemeClr val="accent1">
              <a:alpha val="30000"/>
            </a:schemeClr>
          </a:solidFill>
        </p:grpSpPr>
        <p:grpSp>
          <p:nvGrpSpPr>
            <p:cNvPr id="54" name="组 53"/>
            <p:cNvGrpSpPr/>
            <p:nvPr/>
          </p:nvGrpSpPr>
          <p:grpSpPr>
            <a:xfrm>
              <a:off x="1409837" y="1600200"/>
              <a:ext cx="2188830" cy="4296525"/>
              <a:chOff x="1644650" y="1600200"/>
              <a:chExt cx="1955800" cy="4296525"/>
            </a:xfrm>
            <a:grpFill/>
          </p:grpSpPr>
          <p:sp>
            <p:nvSpPr>
              <p:cNvPr id="63" name="椭圆 62"/>
              <p:cNvSpPr/>
              <p:nvPr/>
            </p:nvSpPr>
            <p:spPr>
              <a:xfrm>
                <a:off x="2489316" y="1600200"/>
                <a:ext cx="266468" cy="30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64" name="上箭头标注 63"/>
              <p:cNvSpPr/>
              <p:nvPr/>
            </p:nvSpPr>
            <p:spPr>
              <a:xfrm>
                <a:off x="1644650" y="1600200"/>
                <a:ext cx="1955800" cy="4296525"/>
              </a:xfrm>
              <a:prstGeom prst="upArrowCallout">
                <a:avLst>
                  <a:gd name="adj1" fmla="val 2597"/>
                  <a:gd name="adj2" fmla="val 2273"/>
                  <a:gd name="adj3" fmla="val 6169"/>
                  <a:gd name="adj4" fmla="val 7269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grpSp>
        <p:sp>
          <p:nvSpPr>
            <p:cNvPr id="56" name="矩形 55"/>
            <p:cNvSpPr/>
            <p:nvPr/>
          </p:nvSpPr>
          <p:spPr>
            <a:xfrm>
              <a:off x="1591183" y="3345971"/>
              <a:ext cx="1826140" cy="1529715"/>
            </a:xfrm>
            <a:prstGeom prst="rect">
              <a:avLst/>
            </a:prstGeom>
            <a:grpFill/>
          </p:spPr>
          <p:txBody>
            <a:bodyPr wrap="square" numCol="1" spcCol="360000">
              <a:spAutoFit/>
            </a:bodyPr>
            <a:lstStyle/>
            <a:p>
              <a:pPr algn="l" defTabSz="608965">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感知层、网络层、平台层、应用层全方位服务，结合网关的边缘计算能力及云平台的大数据分析能力，为企业智能化提供大数据分析与展现</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006412" y="2854382"/>
              <a:ext cx="995680" cy="337185"/>
            </a:xfrm>
            <a:prstGeom prst="rect">
              <a:avLst/>
            </a:prstGeom>
            <a:grpFill/>
          </p:spPr>
          <p:txBody>
            <a:bodyPr wrap="none">
              <a:spAutoFit/>
            </a:bodyPr>
            <a:lstStyle/>
            <a:p>
              <a:pPr algn="ctr" defTabSz="1218565">
                <a:defRPr/>
              </a:pPr>
              <a:r>
                <a:rPr lang="zh-CN" altLang="en-US" sz="1600" b="1" kern="0" dirty="0">
                  <a:solidFill>
                    <a:schemeClr val="bg1"/>
                  </a:solidFill>
                  <a:ea typeface="微软雅黑" panose="020B0503020204020204" pitchFamily="34" charset="-122"/>
                </a:rPr>
                <a:t>连接新度</a:t>
              </a:r>
              <a:endParaRPr lang="zh-CN" altLang="en-US" sz="1600" b="1" kern="0" dirty="0">
                <a:solidFill>
                  <a:schemeClr val="bg1"/>
                </a:solidFill>
                <a:ea typeface="微软雅黑" panose="020B0503020204020204" pitchFamily="34" charset="-122"/>
              </a:endParaRPr>
            </a:p>
          </p:txBody>
        </p:sp>
      </p:grpSp>
      <p:grpSp>
        <p:nvGrpSpPr>
          <p:cNvPr id="15" name="组 14"/>
          <p:cNvGrpSpPr/>
          <p:nvPr/>
        </p:nvGrpSpPr>
        <p:grpSpPr>
          <a:xfrm>
            <a:off x="8565083" y="1600200"/>
            <a:ext cx="2188830" cy="4296525"/>
            <a:chOff x="8565083" y="1600200"/>
            <a:chExt cx="2188830" cy="4296525"/>
          </a:xfrm>
          <a:solidFill>
            <a:schemeClr val="bg1">
              <a:alpha val="30000"/>
            </a:schemeClr>
          </a:solidFill>
        </p:grpSpPr>
        <p:grpSp>
          <p:nvGrpSpPr>
            <p:cNvPr id="66" name="组 65"/>
            <p:cNvGrpSpPr/>
            <p:nvPr/>
          </p:nvGrpSpPr>
          <p:grpSpPr>
            <a:xfrm>
              <a:off x="8565083" y="1600200"/>
              <a:ext cx="2188830" cy="4296525"/>
              <a:chOff x="1645217" y="1600200"/>
              <a:chExt cx="1955800" cy="4296525"/>
            </a:xfrm>
            <a:grpFill/>
          </p:grpSpPr>
          <p:sp>
            <p:nvSpPr>
              <p:cNvPr id="70" name="椭圆 69"/>
              <p:cNvSpPr/>
              <p:nvPr/>
            </p:nvSpPr>
            <p:spPr>
              <a:xfrm>
                <a:off x="2489316" y="1600200"/>
                <a:ext cx="266468" cy="302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bg1"/>
                  </a:solidFill>
                  <a:ea typeface="微软雅黑" panose="020B0503020204020204" pitchFamily="34" charset="-122"/>
                </a:endParaRPr>
              </a:p>
            </p:txBody>
          </p:sp>
          <p:sp>
            <p:nvSpPr>
              <p:cNvPr id="71" name="上箭头标注 70"/>
              <p:cNvSpPr/>
              <p:nvPr/>
            </p:nvSpPr>
            <p:spPr>
              <a:xfrm>
                <a:off x="1645217" y="1600200"/>
                <a:ext cx="1955800" cy="4296525"/>
              </a:xfrm>
              <a:prstGeom prst="upArrowCallout">
                <a:avLst>
                  <a:gd name="adj1" fmla="val 2597"/>
                  <a:gd name="adj2" fmla="val 2273"/>
                  <a:gd name="adj3" fmla="val 6169"/>
                  <a:gd name="adj4" fmla="val 7269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bg1"/>
                  </a:solidFill>
                  <a:ea typeface="微软雅黑" panose="020B0503020204020204" pitchFamily="34" charset="-122"/>
                </a:endParaRPr>
              </a:p>
            </p:txBody>
          </p:sp>
        </p:grpSp>
        <p:sp>
          <p:nvSpPr>
            <p:cNvPr id="67" name="矩形 66"/>
            <p:cNvSpPr/>
            <p:nvPr/>
          </p:nvSpPr>
          <p:spPr>
            <a:xfrm>
              <a:off x="8746429" y="3345971"/>
              <a:ext cx="1826140" cy="2489200"/>
            </a:xfrm>
            <a:prstGeom prst="rect">
              <a:avLst/>
            </a:prstGeom>
            <a:grpFill/>
          </p:spPr>
          <p:txBody>
            <a:bodyPr wrap="square" numCol="1" spcCol="360000">
              <a:spAutoFit/>
            </a:bodyPr>
            <a:lstStyle/>
            <a:p>
              <a:pPr algn="l" defTabSz="608965">
                <a:lnSpc>
                  <a:spcPct val="130000"/>
                </a:lnSpc>
              </a:pPr>
              <a:r>
                <a:rPr lang="zh-CN" altLang="en-US" sz="1200" dirty="0" smtClean="0">
                  <a:solidFill>
                    <a:schemeClr val="bg1"/>
                  </a:solidFill>
                  <a:latin typeface="微软雅黑" panose="020B0503020204020204" pitchFamily="34" charset="-122"/>
                  <a:ea typeface="微软雅黑" panose="020B0503020204020204" pitchFamily="34" charset="-122"/>
                </a:rPr>
                <a:t>全省企业能够低成本的进行智能化生产管理，提升企业竞争力和效益，为全省的经济发展作出一定贡献。</a:t>
              </a:r>
              <a:endParaRPr lang="zh-CN" altLang="en-US" sz="1200" dirty="0" smtClean="0">
                <a:solidFill>
                  <a:schemeClr val="bg1"/>
                </a:solidFill>
                <a:latin typeface="微软雅黑" panose="020B0503020204020204" pitchFamily="34" charset="-122"/>
                <a:ea typeface="微软雅黑" panose="020B0503020204020204" pitchFamily="34" charset="-122"/>
              </a:endParaRPr>
            </a:p>
            <a:p>
              <a:pPr algn="l" defTabSz="608965">
                <a:lnSpc>
                  <a:spcPct val="130000"/>
                </a:lnSpc>
              </a:pPr>
              <a:r>
                <a:rPr lang="zh-CN" altLang="en-US" sz="1200" dirty="0" smtClean="0">
                  <a:solidFill>
                    <a:schemeClr val="bg1"/>
                  </a:solidFill>
                  <a:latin typeface="微软雅黑" panose="020B0503020204020204" pitchFamily="34" charset="-122"/>
                  <a:ea typeface="微软雅黑" panose="020B0503020204020204" pitchFamily="34" charset="-122"/>
                </a:rPr>
                <a:t>为省市县级政府提供工业企业的生产的宏观实时数据，为各级政府把控经济发展走向、作出有效决策提供真实依据。</a:t>
              </a:r>
              <a:endParaRPr lang="zh-CN" altLang="en-US" sz="1200" dirty="0" smtClean="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9161659" y="2855652"/>
              <a:ext cx="995680" cy="337185"/>
            </a:xfrm>
            <a:prstGeom prst="rect">
              <a:avLst/>
            </a:prstGeom>
            <a:grpFill/>
          </p:spPr>
          <p:txBody>
            <a:bodyPr wrap="none">
              <a:spAutoFit/>
            </a:bodyPr>
            <a:lstStyle/>
            <a:p>
              <a:pPr algn="ctr" defTabSz="1218565">
                <a:defRPr/>
              </a:pPr>
              <a:r>
                <a:rPr lang="zh-CN" altLang="en-US" sz="1600" b="1" kern="0" dirty="0">
                  <a:solidFill>
                    <a:schemeClr val="bg1"/>
                  </a:solidFill>
                  <a:ea typeface="微软雅黑" panose="020B0503020204020204" pitchFamily="34" charset="-122"/>
                </a:rPr>
                <a:t>连接效益</a:t>
              </a:r>
              <a:endParaRPr lang="zh-CN" altLang="en-US" sz="1600" b="1" kern="0" dirty="0">
                <a:solidFill>
                  <a:schemeClr val="bg1"/>
                </a:solidFill>
                <a:ea typeface="微软雅黑" panose="020B0503020204020204" pitchFamily="34" charset="-122"/>
              </a:endParaRPr>
            </a:p>
          </p:txBody>
        </p:sp>
      </p:gr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45"/>
                                        </p:tgtEl>
                                        <p:attrNameLst>
                                          <p:attrName>style.visibility</p:attrName>
                                        </p:attrNameLst>
                                      </p:cBhvr>
                                      <p:to>
                                        <p:strVal val="visible"/>
                                      </p:to>
                                    </p:set>
                                    <p:anim calcmode="lin" valueType="num">
                                      <p:cBhvr additive="base">
                                        <p:cTn id="7" dur="500" fill="hold"/>
                                        <p:tgtEl>
                                          <p:spTgt spid="145"/>
                                        </p:tgtEl>
                                        <p:attrNameLst>
                                          <p:attrName>ppt_x</p:attrName>
                                        </p:attrNameLst>
                                      </p:cBhvr>
                                      <p:tavLst>
                                        <p:tav tm="0">
                                          <p:val>
                                            <p:strVal val="1+#ppt_w/2"/>
                                          </p:val>
                                        </p:tav>
                                        <p:tav tm="100000">
                                          <p:val>
                                            <p:strVal val="#ppt_x"/>
                                          </p:val>
                                        </p:tav>
                                      </p:tavLst>
                                    </p:anim>
                                    <p:anim calcmode="lin" valueType="num">
                                      <p:cBhvr additive="base">
                                        <p:cTn id="8" dur="500" fill="hold"/>
                                        <p:tgtEl>
                                          <p:spTgt spid="14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7" presetClass="entr" presetSubtype="0" fill="hold" grpId="0"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1000"/>
                                        <p:tgtEl>
                                          <p:spTgt spid="30"/>
                                        </p:tgtEl>
                                      </p:cBhvr>
                                    </p:animEffect>
                                    <p:anim calcmode="lin" valueType="num">
                                      <p:cBhvr>
                                        <p:cTn id="13" dur="1000" fill="hold"/>
                                        <p:tgtEl>
                                          <p:spTgt spid="30"/>
                                        </p:tgtEl>
                                        <p:attrNameLst>
                                          <p:attrName>ppt_x</p:attrName>
                                        </p:attrNameLst>
                                      </p:cBhvr>
                                      <p:tavLst>
                                        <p:tav tm="0">
                                          <p:val>
                                            <p:strVal val="#ppt_x"/>
                                          </p:val>
                                        </p:tav>
                                        <p:tav tm="100000">
                                          <p:val>
                                            <p:strVal val="#ppt_x"/>
                                          </p:val>
                                        </p:tav>
                                      </p:tavLst>
                                    </p:anim>
                                    <p:anim calcmode="lin" valueType="num">
                                      <p:cBhvr>
                                        <p:cTn id="14" dur="1000" fill="hold"/>
                                        <p:tgtEl>
                                          <p:spTgt spid="30"/>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1000"/>
                                        <p:tgtEl>
                                          <p:spTgt spid="32"/>
                                        </p:tgtEl>
                                      </p:cBhvr>
                                    </p:animEffect>
                                    <p:anim calcmode="lin" valueType="num">
                                      <p:cBhvr>
                                        <p:cTn id="23" dur="1000" fill="hold"/>
                                        <p:tgtEl>
                                          <p:spTgt spid="32"/>
                                        </p:tgtEl>
                                        <p:attrNameLst>
                                          <p:attrName>ppt_x</p:attrName>
                                        </p:attrNameLst>
                                      </p:cBhvr>
                                      <p:tavLst>
                                        <p:tav tm="0">
                                          <p:val>
                                            <p:strVal val="#ppt_x"/>
                                          </p:val>
                                        </p:tav>
                                        <p:tav tm="100000">
                                          <p:val>
                                            <p:strVal val="#ppt_x"/>
                                          </p:val>
                                        </p:tav>
                                      </p:tavLst>
                                    </p:anim>
                                    <p:anim calcmode="lin" valueType="num">
                                      <p:cBhvr>
                                        <p:cTn id="24" dur="1000" fill="hold"/>
                                        <p:tgtEl>
                                          <p:spTgt spid="32"/>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1000"/>
                                        <p:tgtEl>
                                          <p:spTgt spid="33"/>
                                        </p:tgtEl>
                                      </p:cBhvr>
                                    </p:animEffect>
                                    <p:anim calcmode="lin" valueType="num">
                                      <p:cBhvr>
                                        <p:cTn id="28" dur="1000" fill="hold"/>
                                        <p:tgtEl>
                                          <p:spTgt spid="33"/>
                                        </p:tgtEl>
                                        <p:attrNameLst>
                                          <p:attrName>ppt_x</p:attrName>
                                        </p:attrNameLst>
                                      </p:cBhvr>
                                      <p:tavLst>
                                        <p:tav tm="0">
                                          <p:val>
                                            <p:strVal val="#ppt_x"/>
                                          </p:val>
                                        </p:tav>
                                        <p:tav tm="100000">
                                          <p:val>
                                            <p:strVal val="#ppt_x"/>
                                          </p:val>
                                        </p:tav>
                                      </p:tavLst>
                                    </p:anim>
                                    <p:anim calcmode="lin" valueType="num">
                                      <p:cBhvr>
                                        <p:cTn id="29" dur="1000" fill="hold"/>
                                        <p:tgtEl>
                                          <p:spTgt spid="33"/>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1000"/>
                                        <p:tgtEl>
                                          <p:spTgt spid="37"/>
                                        </p:tgtEl>
                                      </p:cBhvr>
                                    </p:animEffect>
                                    <p:anim calcmode="lin" valueType="num">
                                      <p:cBhvr>
                                        <p:cTn id="33" dur="1000" fill="hold"/>
                                        <p:tgtEl>
                                          <p:spTgt spid="37"/>
                                        </p:tgtEl>
                                        <p:attrNameLst>
                                          <p:attrName>ppt_x</p:attrName>
                                        </p:attrNameLst>
                                      </p:cBhvr>
                                      <p:tavLst>
                                        <p:tav tm="0">
                                          <p:val>
                                            <p:strVal val="#ppt_x"/>
                                          </p:val>
                                        </p:tav>
                                        <p:tav tm="100000">
                                          <p:val>
                                            <p:strVal val="#ppt_x"/>
                                          </p:val>
                                        </p:tav>
                                      </p:tavLst>
                                    </p:anim>
                                    <p:anim calcmode="lin" valueType="num">
                                      <p:cBhvr>
                                        <p:cTn id="34" dur="1000" fill="hold"/>
                                        <p:tgtEl>
                                          <p:spTgt spid="37"/>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1000"/>
                                        <p:tgtEl>
                                          <p:spTgt spid="38"/>
                                        </p:tgtEl>
                                      </p:cBhvr>
                                    </p:animEffect>
                                    <p:anim calcmode="lin" valueType="num">
                                      <p:cBhvr>
                                        <p:cTn id="38" dur="1000" fill="hold"/>
                                        <p:tgtEl>
                                          <p:spTgt spid="38"/>
                                        </p:tgtEl>
                                        <p:attrNameLst>
                                          <p:attrName>ppt_x</p:attrName>
                                        </p:attrNameLst>
                                      </p:cBhvr>
                                      <p:tavLst>
                                        <p:tav tm="0">
                                          <p:val>
                                            <p:strVal val="#ppt_x"/>
                                          </p:val>
                                        </p:tav>
                                        <p:tav tm="100000">
                                          <p:val>
                                            <p:strVal val="#ppt_x"/>
                                          </p:val>
                                        </p:tav>
                                      </p:tavLst>
                                    </p:anim>
                                    <p:anim calcmode="lin" valueType="num">
                                      <p:cBhvr>
                                        <p:cTn id="3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0" presetClass="entr" presetSubtype="0" fill="hold" nodeType="click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wedge">
                                      <p:cBhvr>
                                        <p:cTn id="44" dur="2000"/>
                                        <p:tgtEl>
                                          <p:spTgt spid="13"/>
                                        </p:tgtEl>
                                      </p:cBhvr>
                                    </p:animEffect>
                                  </p:childTnLst>
                                </p:cTn>
                              </p:par>
                            </p:childTnLst>
                          </p:cTn>
                        </p:par>
                      </p:childTnLst>
                    </p:cTn>
                  </p:par>
                  <p:par>
                    <p:cTn id="45" fill="hold">
                      <p:stCondLst>
                        <p:cond delay="indefinite"/>
                      </p:stCondLst>
                      <p:childTnLst>
                        <p:par>
                          <p:cTn id="46" fill="hold">
                            <p:stCondLst>
                              <p:cond delay="0"/>
                            </p:stCondLst>
                            <p:childTnLst>
                              <p:par>
                                <p:cTn id="47" presetID="20" presetClass="entr" presetSubtype="0" fill="hold" nodeType="click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wedge">
                                      <p:cBhvr>
                                        <p:cTn id="49" dur="2000"/>
                                        <p:tgtEl>
                                          <p:spTgt spid="14"/>
                                        </p:tgtEl>
                                      </p:cBhvr>
                                    </p:animEffect>
                                  </p:childTnLst>
                                </p:cTn>
                              </p:par>
                            </p:childTnLst>
                          </p:cTn>
                        </p:par>
                      </p:childTnLst>
                    </p:cTn>
                  </p:par>
                  <p:par>
                    <p:cTn id="50" fill="hold">
                      <p:stCondLst>
                        <p:cond delay="indefinite"/>
                      </p:stCondLst>
                      <p:childTnLst>
                        <p:par>
                          <p:cTn id="51" fill="hold">
                            <p:stCondLst>
                              <p:cond delay="0"/>
                            </p:stCondLst>
                            <p:childTnLst>
                              <p:par>
                                <p:cTn id="52" presetID="20" presetClass="entr" presetSubtype="0" fill="hold" nodeType="clickEffect">
                                  <p:stCondLst>
                                    <p:cond delay="0"/>
                                  </p:stCondLst>
                                  <p:childTnLst>
                                    <p:set>
                                      <p:cBhvr>
                                        <p:cTn id="53" dur="1" fill="hold">
                                          <p:stCondLst>
                                            <p:cond delay="0"/>
                                          </p:stCondLst>
                                        </p:cTn>
                                        <p:tgtEl>
                                          <p:spTgt spid="50"/>
                                        </p:tgtEl>
                                        <p:attrNameLst>
                                          <p:attrName>style.visibility</p:attrName>
                                        </p:attrNameLst>
                                      </p:cBhvr>
                                      <p:to>
                                        <p:strVal val="visible"/>
                                      </p:to>
                                    </p:set>
                                    <p:animEffect transition="in" filter="wedge">
                                      <p:cBhvr>
                                        <p:cTn id="54" dur="2000"/>
                                        <p:tgtEl>
                                          <p:spTgt spid="50"/>
                                        </p:tgtEl>
                                      </p:cBhvr>
                                    </p:animEffect>
                                  </p:childTnLst>
                                </p:cTn>
                              </p:par>
                            </p:childTnLst>
                          </p:cTn>
                        </p:par>
                      </p:childTnLst>
                    </p:cTn>
                  </p:par>
                  <p:par>
                    <p:cTn id="55" fill="hold">
                      <p:stCondLst>
                        <p:cond delay="indefinite"/>
                      </p:stCondLst>
                      <p:childTnLst>
                        <p:par>
                          <p:cTn id="56" fill="hold">
                            <p:stCondLst>
                              <p:cond delay="0"/>
                            </p:stCondLst>
                            <p:childTnLst>
                              <p:par>
                                <p:cTn id="57" presetID="20" presetClass="entr" presetSubtype="0" fill="hold" nodeType="click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wedge">
                                      <p:cBhvr>
                                        <p:cTn id="59"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P spid="30" grpId="0" bldLvl="0" animBg="1"/>
      <p:bldP spid="8" grpId="0" bldLvl="0" animBg="1"/>
      <p:bldP spid="32" grpId="0" bldLvl="0" animBg="1"/>
      <p:bldP spid="33" grpId="0" bldLvl="0" animBg="1"/>
      <p:bldP spid="37" grpId="0" bldLvl="0" animBg="1"/>
      <p:bldP spid="38"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文本框 144"/>
          <p:cNvSpPr txBox="1"/>
          <p:nvPr/>
        </p:nvSpPr>
        <p:spPr>
          <a:xfrm>
            <a:off x="3892405" y="186776"/>
            <a:ext cx="4356801" cy="553085"/>
          </a:xfrm>
          <a:prstGeom prst="rect">
            <a:avLst/>
          </a:prstGeom>
          <a:noFill/>
        </p:spPr>
        <p:txBody>
          <a:bodyPr wrap="square" rtlCol="0">
            <a:spAutoFit/>
          </a:bodyPr>
          <a:lstStyle/>
          <a:p>
            <a:pPr algn="ctr"/>
            <a:r>
              <a:rPr lang="zh-CN" altLang="en-US" sz="3000" dirty="0">
                <a:solidFill>
                  <a:prstClr val="white"/>
                </a:solidFill>
                <a:latin typeface="微软雅黑" panose="020B0503020204020204" pitchFamily="34" charset="-122"/>
                <a:ea typeface="微软雅黑" panose="020B0503020204020204" pitchFamily="34" charset="-122"/>
              </a:rPr>
              <a:t>项目预期效果</a:t>
            </a:r>
            <a:endParaRPr lang="zh-CN" altLang="en-US" sz="3000" dirty="0">
              <a:solidFill>
                <a:prstClr val="white"/>
              </a:solidFill>
              <a:latin typeface="微软雅黑" panose="020B0503020204020204" pitchFamily="34" charset="-122"/>
              <a:ea typeface="微软雅黑" panose="020B0503020204020204" pitchFamily="34" charset="-122"/>
            </a:endParaRPr>
          </a:p>
        </p:txBody>
      </p:sp>
      <p:sp>
        <p:nvSpPr>
          <p:cNvPr id="3" name="五边形 2"/>
          <p:cNvSpPr/>
          <p:nvPr/>
        </p:nvSpPr>
        <p:spPr>
          <a:xfrm>
            <a:off x="0" y="1712645"/>
            <a:ext cx="1241977" cy="731620"/>
          </a:xfrm>
          <a:prstGeom prst="homePlate">
            <a:avLst/>
          </a:prstGeom>
          <a:solidFill>
            <a:schemeClr val="accent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100" dirty="0">
              <a:ea typeface="微软雅黑" panose="020B0503020204020204" pitchFamily="34" charset="-122"/>
            </a:endParaRPr>
          </a:p>
        </p:txBody>
      </p:sp>
      <p:sp>
        <p:nvSpPr>
          <p:cNvPr id="4" name="燕尾形 3"/>
          <p:cNvSpPr/>
          <p:nvPr/>
        </p:nvSpPr>
        <p:spPr>
          <a:xfrm>
            <a:off x="1017541" y="1712646"/>
            <a:ext cx="945999" cy="731620"/>
          </a:xfrm>
          <a:prstGeom prst="chevron">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100" dirty="0">
              <a:solidFill>
                <a:schemeClr val="tx1"/>
              </a:solidFill>
              <a:ea typeface="微软雅黑" panose="020B0503020204020204" pitchFamily="34" charset="-122"/>
            </a:endParaRPr>
          </a:p>
        </p:txBody>
      </p:sp>
      <p:sp>
        <p:nvSpPr>
          <p:cNvPr id="6" name="燕尾形 5"/>
          <p:cNvSpPr/>
          <p:nvPr/>
        </p:nvSpPr>
        <p:spPr>
          <a:xfrm>
            <a:off x="1720773" y="1712646"/>
            <a:ext cx="945999" cy="731620"/>
          </a:xfrm>
          <a:prstGeom prst="chevron">
            <a:avLst/>
          </a:prstGeom>
          <a:solidFill>
            <a:schemeClr val="accent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100" dirty="0">
              <a:solidFill>
                <a:schemeClr val="tx1"/>
              </a:solidFill>
              <a:ea typeface="微软雅黑" panose="020B0503020204020204" pitchFamily="34" charset="-122"/>
            </a:endParaRPr>
          </a:p>
        </p:txBody>
      </p:sp>
      <p:sp>
        <p:nvSpPr>
          <p:cNvPr id="7" name="燕尾形 6"/>
          <p:cNvSpPr/>
          <p:nvPr/>
        </p:nvSpPr>
        <p:spPr>
          <a:xfrm>
            <a:off x="2424005" y="1712645"/>
            <a:ext cx="945999" cy="731620"/>
          </a:xfrm>
          <a:prstGeom prst="chevron">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100" dirty="0">
              <a:solidFill>
                <a:schemeClr val="tx1"/>
              </a:solidFill>
              <a:ea typeface="微软雅黑" panose="020B0503020204020204" pitchFamily="34" charset="-122"/>
            </a:endParaRPr>
          </a:p>
        </p:txBody>
      </p:sp>
      <p:grpSp>
        <p:nvGrpSpPr>
          <p:cNvPr id="59" name="组 58"/>
          <p:cNvGrpSpPr/>
          <p:nvPr/>
        </p:nvGrpSpPr>
        <p:grpSpPr>
          <a:xfrm>
            <a:off x="770496" y="3699676"/>
            <a:ext cx="2825706" cy="1901587"/>
            <a:chOff x="770496" y="3289466"/>
            <a:chExt cx="2825706" cy="1901587"/>
          </a:xfrm>
        </p:grpSpPr>
        <p:sp>
          <p:nvSpPr>
            <p:cNvPr id="22" name="椭圆 21"/>
            <p:cNvSpPr/>
            <p:nvPr/>
          </p:nvSpPr>
          <p:spPr>
            <a:xfrm>
              <a:off x="770496" y="3411956"/>
              <a:ext cx="138768" cy="13876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23" name="矩形 22"/>
            <p:cNvSpPr/>
            <p:nvPr/>
          </p:nvSpPr>
          <p:spPr>
            <a:xfrm>
              <a:off x="998747" y="3661338"/>
              <a:ext cx="2188831" cy="1529715"/>
            </a:xfrm>
            <a:prstGeom prst="rect">
              <a:avLst/>
            </a:prstGeom>
          </p:spPr>
          <p:txBody>
            <a:bodyPr wrap="square" numCol="1" spcCol="360000">
              <a:spAutoFit/>
            </a:bodyPr>
            <a:lstStyle/>
            <a:p>
              <a:pPr defTabSz="608965">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平台建成后，可为全省上万家企业上云平台提供服务，提供物联终端和物联网关以较低的成本改造传统生产设备，推进生产制造全过程深度感知和管理控制</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974922" y="3289466"/>
              <a:ext cx="2621280" cy="337185"/>
            </a:xfrm>
            <a:prstGeom prst="rect">
              <a:avLst/>
            </a:prstGeom>
          </p:spPr>
          <p:txBody>
            <a:bodyPr wrap="none">
              <a:spAutoFit/>
            </a:bodyPr>
            <a:lstStyle/>
            <a:p>
              <a:pPr defTabSz="1218565">
                <a:defRPr/>
              </a:pPr>
              <a:r>
                <a:rPr lang="zh-CN" altLang="en-US" sz="1600" b="1" kern="0" dirty="0">
                  <a:solidFill>
                    <a:schemeClr val="accent4">
                      <a:lumMod val="60000"/>
                      <a:lumOff val="40000"/>
                    </a:schemeClr>
                  </a:solidFill>
                  <a:ea typeface="微软雅黑" panose="020B0503020204020204" pitchFamily="34" charset="-122"/>
                </a:rPr>
                <a:t>建立江西省工业互联网平台</a:t>
              </a:r>
              <a:endParaRPr lang="zh-CN" altLang="en-US" sz="1600" b="1" kern="0" dirty="0">
                <a:solidFill>
                  <a:schemeClr val="accent4">
                    <a:lumMod val="60000"/>
                    <a:lumOff val="40000"/>
                  </a:schemeClr>
                </a:solidFill>
                <a:ea typeface="微软雅黑" panose="020B0503020204020204" pitchFamily="34" charset="-122"/>
              </a:endParaRPr>
            </a:p>
          </p:txBody>
        </p:sp>
      </p:grpSp>
      <p:cxnSp>
        <p:nvCxnSpPr>
          <p:cNvPr id="26" name="肘形连接符 25"/>
          <p:cNvCxnSpPr>
            <a:stCxn id="3" idx="2"/>
            <a:endCxn id="22" idx="2"/>
          </p:cNvCxnSpPr>
          <p:nvPr/>
        </p:nvCxnSpPr>
        <p:spPr>
          <a:xfrm rot="5400000">
            <a:off x="99378" y="3114993"/>
            <a:ext cx="1447800" cy="106045"/>
          </a:xfrm>
          <a:prstGeom prst="bentConnector4">
            <a:avLst>
              <a:gd name="adj1" fmla="val 47566"/>
              <a:gd name="adj2" fmla="val 1051198"/>
            </a:avLst>
          </a:prstGeom>
        </p:spPr>
        <p:style>
          <a:lnRef idx="1">
            <a:schemeClr val="accent1"/>
          </a:lnRef>
          <a:fillRef idx="0">
            <a:schemeClr val="accent1"/>
          </a:fillRef>
          <a:effectRef idx="0">
            <a:schemeClr val="accent1"/>
          </a:effectRef>
          <a:fontRef idx="minor">
            <a:schemeClr val="tx1"/>
          </a:fontRef>
        </p:style>
      </p:cxnSp>
      <p:grpSp>
        <p:nvGrpSpPr>
          <p:cNvPr id="60" name="组 59"/>
          <p:cNvGrpSpPr/>
          <p:nvPr/>
        </p:nvGrpSpPr>
        <p:grpSpPr>
          <a:xfrm>
            <a:off x="3480113" y="3699676"/>
            <a:ext cx="2419306" cy="1901587"/>
            <a:chOff x="3367425" y="3289466"/>
            <a:chExt cx="2419306" cy="1901587"/>
          </a:xfrm>
        </p:grpSpPr>
        <p:sp>
          <p:nvSpPr>
            <p:cNvPr id="27" name="椭圆 26"/>
            <p:cNvSpPr/>
            <p:nvPr/>
          </p:nvSpPr>
          <p:spPr>
            <a:xfrm>
              <a:off x="3367425" y="3411956"/>
              <a:ext cx="138768" cy="1387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28" name="矩形 27"/>
            <p:cNvSpPr/>
            <p:nvPr/>
          </p:nvSpPr>
          <p:spPr>
            <a:xfrm>
              <a:off x="3595676" y="3661338"/>
              <a:ext cx="2188831" cy="1529715"/>
            </a:xfrm>
            <a:prstGeom prst="rect">
              <a:avLst/>
            </a:prstGeom>
          </p:spPr>
          <p:txBody>
            <a:bodyPr wrap="square" numCol="1" spcCol="360000">
              <a:spAutoFit/>
            </a:bodyPr>
            <a:lstStyle/>
            <a:p>
              <a:pPr defTabSz="608965">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工业互联网推进必将推进企业的信息化改造，伴随的是大量电子信息产品的应用，企业生产及运营的大数据分析及人工智能应用，将带动电子信息产业的全面发展</a:t>
              </a:r>
              <a:endParaRPr lang="en-US" altLang="zh-CN" sz="1200" dirty="0">
                <a:solidFill>
                  <a:schemeClr val="bg1"/>
                </a:solidFill>
                <a:latin typeface="微软雅黑" panose="020B0503020204020204" pitchFamily="34" charset="-122"/>
                <a:ea typeface="微软雅黑" panose="020B0503020204020204" pitchFamily="34" charset="-122"/>
              </a:endParaRPr>
            </a:p>
          </p:txBody>
        </p:sp>
        <p:sp>
          <p:nvSpPr>
            <p:cNvPr id="29" name="矩形 28"/>
            <p:cNvSpPr/>
            <p:nvPr/>
          </p:nvSpPr>
          <p:spPr>
            <a:xfrm>
              <a:off x="3571851" y="3289466"/>
              <a:ext cx="2214880" cy="337185"/>
            </a:xfrm>
            <a:prstGeom prst="rect">
              <a:avLst/>
            </a:prstGeom>
          </p:spPr>
          <p:txBody>
            <a:bodyPr wrap="none">
              <a:spAutoFit/>
            </a:bodyPr>
            <a:lstStyle/>
            <a:p>
              <a:pPr defTabSz="1218565">
                <a:defRPr/>
              </a:pPr>
              <a:r>
                <a:rPr lang="zh-CN" altLang="en-US" sz="1600" b="1" kern="0" dirty="0">
                  <a:solidFill>
                    <a:srgbClr val="00E1DF"/>
                  </a:solidFill>
                  <a:ea typeface="微软雅黑" panose="020B0503020204020204" pitchFamily="34" charset="-122"/>
                </a:rPr>
                <a:t>带动电子信息产业发展</a:t>
              </a:r>
              <a:endParaRPr lang="zh-CN" altLang="en-US" sz="1600" b="1" kern="0" dirty="0">
                <a:solidFill>
                  <a:srgbClr val="00E1DF"/>
                </a:solidFill>
                <a:ea typeface="微软雅黑" panose="020B0503020204020204" pitchFamily="34" charset="-122"/>
              </a:endParaRPr>
            </a:p>
          </p:txBody>
        </p:sp>
      </p:grpSp>
      <p:cxnSp>
        <p:nvCxnSpPr>
          <p:cNvPr id="31" name="肘形连接符 30"/>
          <p:cNvCxnSpPr>
            <a:stCxn id="4" idx="2"/>
            <a:endCxn id="27" idx="0"/>
          </p:cNvCxnSpPr>
          <p:nvPr/>
        </p:nvCxnSpPr>
        <p:spPr>
          <a:xfrm rot="5400000" flipV="1">
            <a:off x="1739583" y="2011998"/>
            <a:ext cx="1377950" cy="2242185"/>
          </a:xfrm>
          <a:prstGeom prst="bentConnector3">
            <a:avLst>
              <a:gd name="adj1" fmla="val 49977"/>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1" name="组 60"/>
          <p:cNvGrpSpPr/>
          <p:nvPr/>
        </p:nvGrpSpPr>
        <p:grpSpPr>
          <a:xfrm>
            <a:off x="6189730" y="3699676"/>
            <a:ext cx="2419306" cy="1662192"/>
            <a:chOff x="5964354" y="3289466"/>
            <a:chExt cx="2419306" cy="1662192"/>
          </a:xfrm>
        </p:grpSpPr>
        <p:sp>
          <p:nvSpPr>
            <p:cNvPr id="34" name="椭圆 33"/>
            <p:cNvSpPr/>
            <p:nvPr/>
          </p:nvSpPr>
          <p:spPr>
            <a:xfrm>
              <a:off x="5964354" y="3411956"/>
              <a:ext cx="138768" cy="13876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35" name="矩形 34"/>
            <p:cNvSpPr/>
            <p:nvPr/>
          </p:nvSpPr>
          <p:spPr>
            <a:xfrm>
              <a:off x="6192605" y="3661338"/>
              <a:ext cx="2188831" cy="1290320"/>
            </a:xfrm>
            <a:prstGeom prst="rect">
              <a:avLst/>
            </a:prstGeom>
          </p:spPr>
          <p:txBody>
            <a:bodyPr wrap="square" numCol="1" spcCol="360000">
              <a:spAutoFit/>
            </a:bodyPr>
            <a:lstStyle/>
            <a:p>
              <a:pPr defTabSz="608965">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通过对传统企业的基础数据进行整合、挖掘和分析，将有效降低企业的生产成本，提升企业管理效益。从而推动传统产业工业智能化升级及改造。</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36" name="矩形 35"/>
            <p:cNvSpPr/>
            <p:nvPr/>
          </p:nvSpPr>
          <p:spPr>
            <a:xfrm>
              <a:off x="6168780" y="3289466"/>
              <a:ext cx="2214880" cy="337185"/>
            </a:xfrm>
            <a:prstGeom prst="rect">
              <a:avLst/>
            </a:prstGeom>
          </p:spPr>
          <p:txBody>
            <a:bodyPr wrap="none">
              <a:spAutoFit/>
            </a:bodyPr>
            <a:lstStyle/>
            <a:p>
              <a:pPr defTabSz="1218565">
                <a:defRPr/>
              </a:pPr>
              <a:r>
                <a:rPr lang="zh-CN" altLang="en-US" sz="1600" b="1" kern="0" dirty="0">
                  <a:solidFill>
                    <a:schemeClr val="accent4">
                      <a:lumMod val="60000"/>
                      <a:lumOff val="40000"/>
                    </a:schemeClr>
                  </a:solidFill>
                  <a:ea typeface="微软雅黑" panose="020B0503020204020204" pitchFamily="34" charset="-122"/>
                </a:rPr>
                <a:t>推动传统产业转型升级</a:t>
              </a:r>
              <a:endParaRPr lang="zh-CN" altLang="en-US" sz="1600" b="1" kern="0" dirty="0">
                <a:solidFill>
                  <a:schemeClr val="accent4">
                    <a:lumMod val="60000"/>
                    <a:lumOff val="40000"/>
                  </a:schemeClr>
                </a:solidFill>
                <a:ea typeface="微软雅黑" panose="020B0503020204020204" pitchFamily="34" charset="-122"/>
              </a:endParaRPr>
            </a:p>
          </p:txBody>
        </p:sp>
      </p:grpSp>
      <p:cxnSp>
        <p:nvCxnSpPr>
          <p:cNvPr id="40" name="肘形连接符 39"/>
          <p:cNvCxnSpPr>
            <a:stCxn id="6" idx="2"/>
            <a:endCxn id="34" idx="0"/>
          </p:cNvCxnSpPr>
          <p:nvPr/>
        </p:nvCxnSpPr>
        <p:spPr>
          <a:xfrm rot="5400000" flipV="1">
            <a:off x="3446463" y="1008698"/>
            <a:ext cx="1377950" cy="4248785"/>
          </a:xfrm>
          <a:prstGeom prst="bentConnector3">
            <a:avLst>
              <a:gd name="adj1" fmla="val 49977"/>
            </a:avLst>
          </a:prstGeom>
        </p:spPr>
        <p:style>
          <a:lnRef idx="1">
            <a:schemeClr val="accent1"/>
          </a:lnRef>
          <a:fillRef idx="0">
            <a:schemeClr val="accent1"/>
          </a:fillRef>
          <a:effectRef idx="0">
            <a:schemeClr val="accent1"/>
          </a:effectRef>
          <a:fontRef idx="minor">
            <a:schemeClr val="tx1"/>
          </a:fontRef>
        </p:style>
      </p:cxnSp>
      <p:grpSp>
        <p:nvGrpSpPr>
          <p:cNvPr id="62" name="组 61"/>
          <p:cNvGrpSpPr/>
          <p:nvPr/>
        </p:nvGrpSpPr>
        <p:grpSpPr>
          <a:xfrm>
            <a:off x="8899347" y="3488221"/>
            <a:ext cx="2460262" cy="1873647"/>
            <a:chOff x="8899347" y="3078011"/>
            <a:chExt cx="2460262" cy="1873647"/>
          </a:xfrm>
        </p:grpSpPr>
        <p:sp>
          <p:nvSpPr>
            <p:cNvPr id="51" name="椭圆 50"/>
            <p:cNvSpPr/>
            <p:nvPr/>
          </p:nvSpPr>
          <p:spPr>
            <a:xfrm>
              <a:off x="8899347" y="3411956"/>
              <a:ext cx="138768" cy="1387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52" name="矩形 51"/>
            <p:cNvSpPr/>
            <p:nvPr/>
          </p:nvSpPr>
          <p:spPr>
            <a:xfrm>
              <a:off x="9170778" y="3661338"/>
              <a:ext cx="2188831" cy="1290320"/>
            </a:xfrm>
            <a:prstGeom prst="rect">
              <a:avLst/>
            </a:prstGeom>
          </p:spPr>
          <p:txBody>
            <a:bodyPr wrap="square" numCol="1" spcCol="360000">
              <a:spAutoFit/>
            </a:bodyPr>
            <a:lstStyle/>
            <a:p>
              <a:pPr defTabSz="608965">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依托工业互联网平台，实现企业信息汇聚，能够有效增强产业生态的凝聚力和影响力，促进企业合作共享，以平台为中心，资源汇聚，产业共荣。</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53" name="矩形 52"/>
            <p:cNvSpPr/>
            <p:nvPr/>
          </p:nvSpPr>
          <p:spPr>
            <a:xfrm>
              <a:off x="9170448" y="3078011"/>
              <a:ext cx="2040890" cy="583565"/>
            </a:xfrm>
            <a:prstGeom prst="rect">
              <a:avLst/>
            </a:prstGeom>
          </p:spPr>
          <p:txBody>
            <a:bodyPr wrap="none">
              <a:spAutoFit/>
            </a:bodyPr>
            <a:lstStyle/>
            <a:p>
              <a:pPr defTabSz="1218565">
                <a:defRPr/>
              </a:pPr>
              <a:r>
                <a:rPr lang="zh-CN" altLang="en-US" sz="1600" b="1" kern="0" dirty="0">
                  <a:solidFill>
                    <a:srgbClr val="00E1DF"/>
                  </a:solidFill>
                  <a:ea typeface="微软雅黑" panose="020B0503020204020204" pitchFamily="34" charset="-122"/>
                </a:rPr>
                <a:t>建立</a:t>
              </a:r>
              <a:r>
                <a:rPr lang="en-US" altLang="zh-CN" sz="1600" b="1" kern="0" dirty="0">
                  <a:solidFill>
                    <a:srgbClr val="00E1DF"/>
                  </a:solidFill>
                  <a:ea typeface="微软雅黑" panose="020B0503020204020204" pitchFamily="34" charset="-122"/>
                </a:rPr>
                <a:t>5G</a:t>
              </a:r>
              <a:r>
                <a:rPr lang="zh-CN" altLang="en-US" sz="1600" b="1" kern="0" dirty="0">
                  <a:solidFill>
                    <a:srgbClr val="00E1DF"/>
                  </a:solidFill>
                  <a:ea typeface="微软雅黑" panose="020B0503020204020204" pitchFamily="34" charset="-122"/>
                </a:rPr>
                <a:t>交流合作平台</a:t>
              </a:r>
              <a:br>
                <a:rPr lang="zh-CN" altLang="en-US" sz="1600" b="1" kern="0" dirty="0">
                  <a:solidFill>
                    <a:srgbClr val="00E1DF"/>
                  </a:solidFill>
                  <a:ea typeface="微软雅黑" panose="020B0503020204020204" pitchFamily="34" charset="-122"/>
                </a:rPr>
              </a:br>
              <a:r>
                <a:rPr lang="zh-CN" altLang="en-US" sz="1600" b="1" kern="0" dirty="0">
                  <a:solidFill>
                    <a:srgbClr val="00E1DF"/>
                  </a:solidFill>
                  <a:ea typeface="微软雅黑" panose="020B0503020204020204" pitchFamily="34" charset="-122"/>
                </a:rPr>
                <a:t>释放数据价值</a:t>
              </a:r>
              <a:endParaRPr lang="zh-CN" altLang="en-US" sz="1600" b="1" kern="0" dirty="0">
                <a:solidFill>
                  <a:srgbClr val="00E1DF"/>
                </a:solidFill>
                <a:ea typeface="微软雅黑" panose="020B0503020204020204" pitchFamily="34" charset="-122"/>
              </a:endParaRPr>
            </a:p>
          </p:txBody>
        </p:sp>
      </p:grpSp>
      <p:cxnSp>
        <p:nvCxnSpPr>
          <p:cNvPr id="55" name="肘形连接符 54"/>
          <p:cNvCxnSpPr>
            <a:stCxn id="7" idx="2"/>
            <a:endCxn id="51" idx="0"/>
          </p:cNvCxnSpPr>
          <p:nvPr/>
        </p:nvCxnSpPr>
        <p:spPr>
          <a:xfrm rot="5400000" flipV="1">
            <a:off x="5152708" y="5398"/>
            <a:ext cx="1377950" cy="6255385"/>
          </a:xfrm>
          <a:prstGeom prst="bentConnector3">
            <a:avLst>
              <a:gd name="adj1" fmla="val 49977"/>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479800" y="1269365"/>
            <a:ext cx="8210550" cy="645160"/>
          </a:xfrm>
          <a:prstGeom prst="rect">
            <a:avLst/>
          </a:prstGeom>
          <a:noFill/>
        </p:spPr>
        <p:txBody>
          <a:bodyPr wrap="square" rtlCol="0">
            <a:spAutoFit/>
          </a:bodyPr>
          <a:p>
            <a:r>
              <a:rPr lang="zh-CN" altLang="en-US" b="1">
                <a:solidFill>
                  <a:schemeClr val="bg1"/>
                </a:solidFill>
              </a:rPr>
              <a:t>基于</a:t>
            </a:r>
            <a:r>
              <a:rPr lang="en-US" altLang="zh-CN" b="1">
                <a:solidFill>
                  <a:schemeClr val="bg1"/>
                </a:solidFill>
              </a:rPr>
              <a:t>MQTT</a:t>
            </a:r>
            <a:r>
              <a:rPr lang="zh-CN" altLang="en-US" b="1">
                <a:solidFill>
                  <a:schemeClr val="bg1"/>
                </a:solidFill>
              </a:rPr>
              <a:t>连接的工业互联网平台可承受千万级别的接入数量，能够服务全省</a:t>
            </a:r>
            <a:endParaRPr lang="zh-CN" altLang="en-US" b="1">
              <a:solidFill>
                <a:schemeClr val="bg1"/>
              </a:solidFill>
            </a:endParaRPr>
          </a:p>
          <a:p>
            <a:r>
              <a:rPr lang="zh-CN" altLang="en-US" b="1">
                <a:solidFill>
                  <a:schemeClr val="bg1"/>
                </a:solidFill>
              </a:rPr>
              <a:t>上万家企业。</a:t>
            </a:r>
            <a:endParaRPr lang="zh-CN" altLang="en-US" b="1">
              <a:solidFill>
                <a:schemeClr val="bg1"/>
              </a:solidFill>
            </a:endParaRPr>
          </a:p>
        </p:txBody>
      </p:sp>
      <p:sp>
        <p:nvSpPr>
          <p:cNvPr id="5" name="文本框 4"/>
          <p:cNvSpPr txBox="1"/>
          <p:nvPr/>
        </p:nvSpPr>
        <p:spPr>
          <a:xfrm>
            <a:off x="3479800" y="1995170"/>
            <a:ext cx="7541895" cy="368300"/>
          </a:xfrm>
          <a:prstGeom prst="rect">
            <a:avLst/>
          </a:prstGeom>
          <a:noFill/>
        </p:spPr>
        <p:txBody>
          <a:bodyPr wrap="square" rtlCol="0">
            <a:spAutoFit/>
          </a:bodyPr>
          <a:p>
            <a:r>
              <a:rPr lang="zh-CN" altLang="en-US" b="1">
                <a:solidFill>
                  <a:schemeClr val="bg1"/>
                </a:solidFill>
                <a:sym typeface="+mn-ea"/>
              </a:rPr>
              <a:t>自研的物联终端和物联网关能以较低的成本改造传统生产设备。</a:t>
            </a:r>
            <a:endParaRPr lang="zh-CN" altLang="en-US" b="1">
              <a:solidFill>
                <a:schemeClr val="bg1"/>
              </a:solidFill>
              <a:sym typeface="+mn-ea"/>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45"/>
                                        </p:tgtEl>
                                        <p:attrNameLst>
                                          <p:attrName>style.visibility</p:attrName>
                                        </p:attrNameLst>
                                      </p:cBhvr>
                                      <p:to>
                                        <p:strVal val="visible"/>
                                      </p:to>
                                    </p:set>
                                    <p:anim calcmode="lin" valueType="num">
                                      <p:cBhvr additive="base">
                                        <p:cTn id="7" dur="500" fill="hold"/>
                                        <p:tgtEl>
                                          <p:spTgt spid="145"/>
                                        </p:tgtEl>
                                        <p:attrNameLst>
                                          <p:attrName>ppt_x</p:attrName>
                                        </p:attrNameLst>
                                      </p:cBhvr>
                                      <p:tavLst>
                                        <p:tav tm="0">
                                          <p:val>
                                            <p:strVal val="1+#ppt_w/2"/>
                                          </p:val>
                                        </p:tav>
                                        <p:tav tm="100000">
                                          <p:val>
                                            <p:strVal val="#ppt_x"/>
                                          </p:val>
                                        </p:tav>
                                      </p:tavLst>
                                    </p:anim>
                                    <p:anim calcmode="lin" valueType="num">
                                      <p:cBhvr additive="base">
                                        <p:cTn id="8" dur="500" fill="hold"/>
                                        <p:tgtEl>
                                          <p:spTgt spid="14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0-#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ppt_x"/>
                                          </p:val>
                                        </p:tav>
                                        <p:tav tm="100000">
                                          <p:val>
                                            <p:strVal val="#ppt_x"/>
                                          </p:val>
                                        </p:tav>
                                      </p:tavLst>
                                    </p:anim>
                                    <p:anim calcmode="lin" valueType="num">
                                      <p:cBhvr additive="base">
                                        <p:cTn id="19"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500" fill="hold"/>
                                        <p:tgtEl>
                                          <p:spTgt spid="4"/>
                                        </p:tgtEl>
                                        <p:attrNameLst>
                                          <p:attrName>ppt_x</p:attrName>
                                        </p:attrNameLst>
                                      </p:cBhvr>
                                      <p:tavLst>
                                        <p:tav tm="0">
                                          <p:val>
                                            <p:strVal val="0-#ppt_w/2"/>
                                          </p:val>
                                        </p:tav>
                                        <p:tav tm="100000">
                                          <p:val>
                                            <p:strVal val="#ppt_x"/>
                                          </p:val>
                                        </p:tav>
                                      </p:tavLst>
                                    </p:anim>
                                    <p:anim calcmode="lin" valueType="num">
                                      <p:cBhvr additive="base">
                                        <p:cTn id="29" dur="500" fill="hold"/>
                                        <p:tgtEl>
                                          <p:spTgt spid="4"/>
                                        </p:tgtEl>
                                        <p:attrNameLst>
                                          <p:attrName>ppt_y</p:attrName>
                                        </p:attrNameLst>
                                      </p:cBhvr>
                                      <p:tavLst>
                                        <p:tav tm="0">
                                          <p:val>
                                            <p:strVal val="#ppt_y"/>
                                          </p:val>
                                        </p:tav>
                                        <p:tav tm="100000">
                                          <p:val>
                                            <p:strVal val="#ppt_y"/>
                                          </p:val>
                                        </p:tav>
                                      </p:tavLst>
                                    </p:anim>
                                  </p:childTnLst>
                                </p:cTn>
                              </p:par>
                              <p:par>
                                <p:cTn id="30" presetID="2" presetClass="entr" presetSubtype="8"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additive="base">
                                        <p:cTn id="32" dur="500" fill="hold"/>
                                        <p:tgtEl>
                                          <p:spTgt spid="6"/>
                                        </p:tgtEl>
                                        <p:attrNameLst>
                                          <p:attrName>ppt_x</p:attrName>
                                        </p:attrNameLst>
                                      </p:cBhvr>
                                      <p:tavLst>
                                        <p:tav tm="0">
                                          <p:val>
                                            <p:strVal val="0-#ppt_w/2"/>
                                          </p:val>
                                        </p:tav>
                                        <p:tav tm="100000">
                                          <p:val>
                                            <p:strVal val="#ppt_x"/>
                                          </p:val>
                                        </p:tav>
                                      </p:tavLst>
                                    </p:anim>
                                    <p:anim calcmode="lin" valueType="num">
                                      <p:cBhvr additive="base">
                                        <p:cTn id="33" dur="500" fill="hold"/>
                                        <p:tgtEl>
                                          <p:spTgt spid="6"/>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0-#ppt_w/2"/>
                                          </p:val>
                                        </p:tav>
                                        <p:tav tm="100000">
                                          <p:val>
                                            <p:strVal val="#ppt_x"/>
                                          </p:val>
                                        </p:tav>
                                      </p:tavLst>
                                    </p:anim>
                                    <p:anim calcmode="lin" valueType="num">
                                      <p:cBhvr additive="base">
                                        <p:cTn id="37"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8" fill="hold" nodeType="clickEffect">
                                  <p:stCondLst>
                                    <p:cond delay="0"/>
                                  </p:stCondLst>
                                  <p:childTnLst>
                                    <p:set>
                                      <p:cBhvr>
                                        <p:cTn id="41" dur="1" fill="hold">
                                          <p:stCondLst>
                                            <p:cond delay="0"/>
                                          </p:stCondLst>
                                        </p:cTn>
                                        <p:tgtEl>
                                          <p:spTgt spid="59"/>
                                        </p:tgtEl>
                                        <p:attrNameLst>
                                          <p:attrName>style.visibility</p:attrName>
                                        </p:attrNameLst>
                                      </p:cBhvr>
                                      <p:to>
                                        <p:strVal val="visible"/>
                                      </p:to>
                                    </p:set>
                                    <p:anim calcmode="lin" valueType="num">
                                      <p:cBhvr additive="base">
                                        <p:cTn id="42" dur="500" fill="hold"/>
                                        <p:tgtEl>
                                          <p:spTgt spid="59"/>
                                        </p:tgtEl>
                                        <p:attrNameLst>
                                          <p:attrName>ppt_x</p:attrName>
                                        </p:attrNameLst>
                                      </p:cBhvr>
                                      <p:tavLst>
                                        <p:tav tm="0">
                                          <p:val>
                                            <p:strVal val="0-#ppt_w/2"/>
                                          </p:val>
                                        </p:tav>
                                        <p:tav tm="100000">
                                          <p:val>
                                            <p:strVal val="#ppt_x"/>
                                          </p:val>
                                        </p:tav>
                                      </p:tavLst>
                                    </p:anim>
                                    <p:anim calcmode="lin" valueType="num">
                                      <p:cBhvr additive="base">
                                        <p:cTn id="43" dur="500" fill="hold"/>
                                        <p:tgtEl>
                                          <p:spTgt spid="59"/>
                                        </p:tgtEl>
                                        <p:attrNameLst>
                                          <p:attrName>ppt_y</p:attrName>
                                        </p:attrNameLst>
                                      </p:cBhvr>
                                      <p:tavLst>
                                        <p:tav tm="0">
                                          <p:val>
                                            <p:strVal val="#ppt_y"/>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8" fill="hold" nodeType="clickEffect">
                                  <p:stCondLst>
                                    <p:cond delay="0"/>
                                  </p:stCondLst>
                                  <p:childTnLst>
                                    <p:set>
                                      <p:cBhvr>
                                        <p:cTn id="47" dur="1" fill="hold">
                                          <p:stCondLst>
                                            <p:cond delay="0"/>
                                          </p:stCondLst>
                                        </p:cTn>
                                        <p:tgtEl>
                                          <p:spTgt spid="60"/>
                                        </p:tgtEl>
                                        <p:attrNameLst>
                                          <p:attrName>style.visibility</p:attrName>
                                        </p:attrNameLst>
                                      </p:cBhvr>
                                      <p:to>
                                        <p:strVal val="visible"/>
                                      </p:to>
                                    </p:set>
                                    <p:anim calcmode="lin" valueType="num">
                                      <p:cBhvr additive="base">
                                        <p:cTn id="48" dur="500" fill="hold"/>
                                        <p:tgtEl>
                                          <p:spTgt spid="60"/>
                                        </p:tgtEl>
                                        <p:attrNameLst>
                                          <p:attrName>ppt_x</p:attrName>
                                        </p:attrNameLst>
                                      </p:cBhvr>
                                      <p:tavLst>
                                        <p:tav tm="0">
                                          <p:val>
                                            <p:strVal val="0-#ppt_w/2"/>
                                          </p:val>
                                        </p:tav>
                                        <p:tav tm="100000">
                                          <p:val>
                                            <p:strVal val="#ppt_x"/>
                                          </p:val>
                                        </p:tav>
                                      </p:tavLst>
                                    </p:anim>
                                    <p:anim calcmode="lin" valueType="num">
                                      <p:cBhvr additive="base">
                                        <p:cTn id="49" dur="500" fill="hold"/>
                                        <p:tgtEl>
                                          <p:spTgt spid="60"/>
                                        </p:tgtEl>
                                        <p:attrNameLst>
                                          <p:attrName>ppt_y</p:attrName>
                                        </p:attrNameLst>
                                      </p:cBhvr>
                                      <p:tavLst>
                                        <p:tav tm="0">
                                          <p:val>
                                            <p:strVal val="#ppt_y"/>
                                          </p:val>
                                        </p:tav>
                                        <p:tav tm="100000">
                                          <p:val>
                                            <p:strVal val="#ppt_y"/>
                                          </p:val>
                                        </p:tav>
                                      </p:tavLst>
                                    </p:anim>
                                  </p:childTnLst>
                                </p:cTn>
                              </p:par>
                              <p:par>
                                <p:cTn id="50" presetID="2" presetClass="entr" presetSubtype="8" fill="hold" nodeType="withEffect">
                                  <p:stCondLst>
                                    <p:cond delay="0"/>
                                  </p:stCondLst>
                                  <p:childTnLst>
                                    <p:set>
                                      <p:cBhvr>
                                        <p:cTn id="51" dur="1" fill="hold">
                                          <p:stCondLst>
                                            <p:cond delay="0"/>
                                          </p:stCondLst>
                                        </p:cTn>
                                        <p:tgtEl>
                                          <p:spTgt spid="31"/>
                                        </p:tgtEl>
                                        <p:attrNameLst>
                                          <p:attrName>style.visibility</p:attrName>
                                        </p:attrNameLst>
                                      </p:cBhvr>
                                      <p:to>
                                        <p:strVal val="visible"/>
                                      </p:to>
                                    </p:set>
                                    <p:anim calcmode="lin" valueType="num">
                                      <p:cBhvr additive="base">
                                        <p:cTn id="52" dur="500" fill="hold"/>
                                        <p:tgtEl>
                                          <p:spTgt spid="31"/>
                                        </p:tgtEl>
                                        <p:attrNameLst>
                                          <p:attrName>ppt_x</p:attrName>
                                        </p:attrNameLst>
                                      </p:cBhvr>
                                      <p:tavLst>
                                        <p:tav tm="0">
                                          <p:val>
                                            <p:strVal val="0-#ppt_w/2"/>
                                          </p:val>
                                        </p:tav>
                                        <p:tav tm="100000">
                                          <p:val>
                                            <p:strVal val="#ppt_x"/>
                                          </p:val>
                                        </p:tav>
                                      </p:tavLst>
                                    </p:anim>
                                    <p:anim calcmode="lin" valueType="num">
                                      <p:cBhvr additive="base">
                                        <p:cTn id="53" dur="5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nodeType="clickEffect">
                                  <p:stCondLst>
                                    <p:cond delay="0"/>
                                  </p:stCondLst>
                                  <p:childTnLst>
                                    <p:set>
                                      <p:cBhvr>
                                        <p:cTn id="57" dur="1" fill="hold">
                                          <p:stCondLst>
                                            <p:cond delay="0"/>
                                          </p:stCondLst>
                                        </p:cTn>
                                        <p:tgtEl>
                                          <p:spTgt spid="61"/>
                                        </p:tgtEl>
                                        <p:attrNameLst>
                                          <p:attrName>style.visibility</p:attrName>
                                        </p:attrNameLst>
                                      </p:cBhvr>
                                      <p:to>
                                        <p:strVal val="visible"/>
                                      </p:to>
                                    </p:set>
                                    <p:anim calcmode="lin" valueType="num">
                                      <p:cBhvr additive="base">
                                        <p:cTn id="58" dur="500" fill="hold"/>
                                        <p:tgtEl>
                                          <p:spTgt spid="61"/>
                                        </p:tgtEl>
                                        <p:attrNameLst>
                                          <p:attrName>ppt_x</p:attrName>
                                        </p:attrNameLst>
                                      </p:cBhvr>
                                      <p:tavLst>
                                        <p:tav tm="0">
                                          <p:val>
                                            <p:strVal val="0-#ppt_w/2"/>
                                          </p:val>
                                        </p:tav>
                                        <p:tav tm="100000">
                                          <p:val>
                                            <p:strVal val="#ppt_x"/>
                                          </p:val>
                                        </p:tav>
                                      </p:tavLst>
                                    </p:anim>
                                    <p:anim calcmode="lin" valueType="num">
                                      <p:cBhvr additive="base">
                                        <p:cTn id="59" dur="500" fill="hold"/>
                                        <p:tgtEl>
                                          <p:spTgt spid="61"/>
                                        </p:tgtEl>
                                        <p:attrNameLst>
                                          <p:attrName>ppt_y</p:attrName>
                                        </p:attrNameLst>
                                      </p:cBhvr>
                                      <p:tavLst>
                                        <p:tav tm="0">
                                          <p:val>
                                            <p:strVal val="#ppt_y"/>
                                          </p:val>
                                        </p:tav>
                                        <p:tav tm="100000">
                                          <p:val>
                                            <p:strVal val="#ppt_y"/>
                                          </p:val>
                                        </p:tav>
                                      </p:tavLst>
                                    </p:anim>
                                  </p:childTnLst>
                                </p:cTn>
                              </p:par>
                              <p:par>
                                <p:cTn id="60" presetID="2" presetClass="entr" presetSubtype="8" fill="hold" nodeType="withEffect">
                                  <p:stCondLst>
                                    <p:cond delay="0"/>
                                  </p:stCondLst>
                                  <p:childTnLst>
                                    <p:set>
                                      <p:cBhvr>
                                        <p:cTn id="61" dur="1" fill="hold">
                                          <p:stCondLst>
                                            <p:cond delay="0"/>
                                          </p:stCondLst>
                                        </p:cTn>
                                        <p:tgtEl>
                                          <p:spTgt spid="40"/>
                                        </p:tgtEl>
                                        <p:attrNameLst>
                                          <p:attrName>style.visibility</p:attrName>
                                        </p:attrNameLst>
                                      </p:cBhvr>
                                      <p:to>
                                        <p:strVal val="visible"/>
                                      </p:to>
                                    </p:set>
                                    <p:anim calcmode="lin" valueType="num">
                                      <p:cBhvr additive="base">
                                        <p:cTn id="62" dur="500" fill="hold"/>
                                        <p:tgtEl>
                                          <p:spTgt spid="40"/>
                                        </p:tgtEl>
                                        <p:attrNameLst>
                                          <p:attrName>ppt_x</p:attrName>
                                        </p:attrNameLst>
                                      </p:cBhvr>
                                      <p:tavLst>
                                        <p:tav tm="0">
                                          <p:val>
                                            <p:strVal val="0-#ppt_w/2"/>
                                          </p:val>
                                        </p:tav>
                                        <p:tav tm="100000">
                                          <p:val>
                                            <p:strVal val="#ppt_x"/>
                                          </p:val>
                                        </p:tav>
                                      </p:tavLst>
                                    </p:anim>
                                    <p:anim calcmode="lin" valueType="num">
                                      <p:cBhvr additive="base">
                                        <p:cTn id="63" dur="500" fill="hold"/>
                                        <p:tgtEl>
                                          <p:spTgt spid="40"/>
                                        </p:tgtEl>
                                        <p:attrNameLst>
                                          <p:attrName>ppt_y</p:attrName>
                                        </p:attrNameLst>
                                      </p:cBhvr>
                                      <p:tavLst>
                                        <p:tav tm="0">
                                          <p:val>
                                            <p:strVal val="#ppt_y"/>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8" fill="hold" nodeType="clickEffect">
                                  <p:stCondLst>
                                    <p:cond delay="0"/>
                                  </p:stCondLst>
                                  <p:childTnLst>
                                    <p:set>
                                      <p:cBhvr>
                                        <p:cTn id="67" dur="1" fill="hold">
                                          <p:stCondLst>
                                            <p:cond delay="0"/>
                                          </p:stCondLst>
                                        </p:cTn>
                                        <p:tgtEl>
                                          <p:spTgt spid="62"/>
                                        </p:tgtEl>
                                        <p:attrNameLst>
                                          <p:attrName>style.visibility</p:attrName>
                                        </p:attrNameLst>
                                      </p:cBhvr>
                                      <p:to>
                                        <p:strVal val="visible"/>
                                      </p:to>
                                    </p:set>
                                    <p:anim calcmode="lin" valueType="num">
                                      <p:cBhvr additive="base">
                                        <p:cTn id="68" dur="500" fill="hold"/>
                                        <p:tgtEl>
                                          <p:spTgt spid="62"/>
                                        </p:tgtEl>
                                        <p:attrNameLst>
                                          <p:attrName>ppt_x</p:attrName>
                                        </p:attrNameLst>
                                      </p:cBhvr>
                                      <p:tavLst>
                                        <p:tav tm="0">
                                          <p:val>
                                            <p:strVal val="0-#ppt_w/2"/>
                                          </p:val>
                                        </p:tav>
                                        <p:tav tm="100000">
                                          <p:val>
                                            <p:strVal val="#ppt_x"/>
                                          </p:val>
                                        </p:tav>
                                      </p:tavLst>
                                    </p:anim>
                                    <p:anim calcmode="lin" valueType="num">
                                      <p:cBhvr additive="base">
                                        <p:cTn id="69" dur="500" fill="hold"/>
                                        <p:tgtEl>
                                          <p:spTgt spid="62"/>
                                        </p:tgtEl>
                                        <p:attrNameLst>
                                          <p:attrName>ppt_y</p:attrName>
                                        </p:attrNameLst>
                                      </p:cBhvr>
                                      <p:tavLst>
                                        <p:tav tm="0">
                                          <p:val>
                                            <p:strVal val="#ppt_y"/>
                                          </p:val>
                                        </p:tav>
                                        <p:tav tm="100000">
                                          <p:val>
                                            <p:strVal val="#ppt_y"/>
                                          </p:val>
                                        </p:tav>
                                      </p:tavLst>
                                    </p:anim>
                                  </p:childTnLst>
                                </p:cTn>
                              </p:par>
                              <p:par>
                                <p:cTn id="70" presetID="2" presetClass="entr" presetSubtype="8" fill="hold" nodeType="withEffect">
                                  <p:stCondLst>
                                    <p:cond delay="0"/>
                                  </p:stCondLst>
                                  <p:childTnLst>
                                    <p:set>
                                      <p:cBhvr>
                                        <p:cTn id="71" dur="1" fill="hold">
                                          <p:stCondLst>
                                            <p:cond delay="0"/>
                                          </p:stCondLst>
                                        </p:cTn>
                                        <p:tgtEl>
                                          <p:spTgt spid="55"/>
                                        </p:tgtEl>
                                        <p:attrNameLst>
                                          <p:attrName>style.visibility</p:attrName>
                                        </p:attrNameLst>
                                      </p:cBhvr>
                                      <p:to>
                                        <p:strVal val="visible"/>
                                      </p:to>
                                    </p:set>
                                    <p:anim calcmode="lin" valueType="num">
                                      <p:cBhvr additive="base">
                                        <p:cTn id="72" dur="500" fill="hold"/>
                                        <p:tgtEl>
                                          <p:spTgt spid="55"/>
                                        </p:tgtEl>
                                        <p:attrNameLst>
                                          <p:attrName>ppt_x</p:attrName>
                                        </p:attrNameLst>
                                      </p:cBhvr>
                                      <p:tavLst>
                                        <p:tav tm="0">
                                          <p:val>
                                            <p:strVal val="0-#ppt_w/2"/>
                                          </p:val>
                                        </p:tav>
                                        <p:tav tm="100000">
                                          <p:val>
                                            <p:strVal val="#ppt_x"/>
                                          </p:val>
                                        </p:tav>
                                      </p:tavLst>
                                    </p:anim>
                                    <p:anim calcmode="lin" valueType="num">
                                      <p:cBhvr additive="base">
                                        <p:cTn id="73" dur="500" fill="hold"/>
                                        <p:tgtEl>
                                          <p:spTgt spid="55"/>
                                        </p:tgtEl>
                                        <p:attrNameLst>
                                          <p:attrName>ppt_y</p:attrName>
                                        </p:attrNameLst>
                                      </p:cBhvr>
                                      <p:tavLst>
                                        <p:tav tm="0">
                                          <p:val>
                                            <p:strVal val="#ppt_y"/>
                                          </p:val>
                                        </p:tav>
                                        <p:tav tm="100000">
                                          <p:val>
                                            <p:strVal val="#ppt_y"/>
                                          </p:val>
                                        </p:tav>
                                      </p:tavLst>
                                    </p:anim>
                                  </p:childTnLst>
                                </p:cTn>
                              </p:par>
                              <p:par>
                                <p:cTn id="74" presetID="2" presetClass="entr" presetSubtype="8" fill="hold" nodeType="withEffect">
                                  <p:stCondLst>
                                    <p:cond delay="0"/>
                                  </p:stCondLst>
                                  <p:childTnLst>
                                    <p:set>
                                      <p:cBhvr>
                                        <p:cTn id="75" dur="1" fill="hold">
                                          <p:stCondLst>
                                            <p:cond delay="0"/>
                                          </p:stCondLst>
                                        </p:cTn>
                                        <p:tgtEl>
                                          <p:spTgt spid="26"/>
                                        </p:tgtEl>
                                        <p:attrNameLst>
                                          <p:attrName>style.visibility</p:attrName>
                                        </p:attrNameLst>
                                      </p:cBhvr>
                                      <p:to>
                                        <p:strVal val="visible"/>
                                      </p:to>
                                    </p:set>
                                    <p:anim calcmode="lin" valueType="num">
                                      <p:cBhvr additive="base">
                                        <p:cTn id="76" dur="500" fill="hold"/>
                                        <p:tgtEl>
                                          <p:spTgt spid="26"/>
                                        </p:tgtEl>
                                        <p:attrNameLst>
                                          <p:attrName>ppt_x</p:attrName>
                                        </p:attrNameLst>
                                      </p:cBhvr>
                                      <p:tavLst>
                                        <p:tav tm="0">
                                          <p:val>
                                            <p:strVal val="0-#ppt_w/2"/>
                                          </p:val>
                                        </p:tav>
                                        <p:tav tm="100000">
                                          <p:val>
                                            <p:strVal val="#ppt_x"/>
                                          </p:val>
                                        </p:tav>
                                      </p:tavLst>
                                    </p:anim>
                                    <p:anim calcmode="lin" valueType="num">
                                      <p:cBhvr additive="base">
                                        <p:cTn id="77"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P spid="3" grpId="0" bldLvl="0" animBg="1"/>
      <p:bldP spid="4" grpId="0" bldLvl="0" animBg="1"/>
      <p:bldP spid="6" grpId="0" bldLvl="0" animBg="1"/>
      <p:bldP spid="7" grpId="0" bldLvl="0" animBg="1"/>
      <p:bldP spid="2"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文本框 144"/>
          <p:cNvSpPr txBox="1"/>
          <p:nvPr/>
        </p:nvSpPr>
        <p:spPr>
          <a:xfrm>
            <a:off x="3892405" y="186776"/>
            <a:ext cx="4356801" cy="553085"/>
          </a:xfrm>
          <a:prstGeom prst="rect">
            <a:avLst/>
          </a:prstGeom>
          <a:noFill/>
        </p:spPr>
        <p:txBody>
          <a:bodyPr wrap="square" rtlCol="0">
            <a:spAutoFit/>
          </a:bodyPr>
          <a:lstStyle/>
          <a:p>
            <a:pPr algn="ctr"/>
            <a:r>
              <a:rPr lang="zh-CN" altLang="en-US" sz="3000" dirty="0">
                <a:solidFill>
                  <a:prstClr val="white"/>
                </a:solidFill>
                <a:latin typeface="微软雅黑" panose="020B0503020204020204" pitchFamily="34" charset="-122"/>
                <a:ea typeface="微软雅黑" panose="020B0503020204020204" pitchFamily="34" charset="-122"/>
              </a:rPr>
              <a:t>项目进度</a:t>
            </a:r>
            <a:endParaRPr lang="zh-CN" altLang="en-US" sz="3000" dirty="0">
              <a:solidFill>
                <a:prstClr val="white"/>
              </a:solidFill>
              <a:latin typeface="微软雅黑" panose="020B0503020204020204" pitchFamily="34" charset="-122"/>
              <a:ea typeface="微软雅黑" panose="020B0503020204020204" pitchFamily="34" charset="-122"/>
            </a:endParaRPr>
          </a:p>
        </p:txBody>
      </p:sp>
      <p:grpSp>
        <p:nvGrpSpPr>
          <p:cNvPr id="38" name="组 37"/>
          <p:cNvGrpSpPr/>
          <p:nvPr/>
        </p:nvGrpSpPr>
        <p:grpSpPr>
          <a:xfrm>
            <a:off x="1321981" y="1257251"/>
            <a:ext cx="9689801" cy="3497629"/>
            <a:chOff x="1321981" y="1606386"/>
            <a:chExt cx="9689801" cy="3497629"/>
          </a:xfrm>
        </p:grpSpPr>
        <p:grpSp>
          <p:nvGrpSpPr>
            <p:cNvPr id="15" name="组 14"/>
            <p:cNvGrpSpPr/>
            <p:nvPr/>
          </p:nvGrpSpPr>
          <p:grpSpPr>
            <a:xfrm>
              <a:off x="1321981" y="1606386"/>
              <a:ext cx="9521528" cy="3377248"/>
              <a:chOff x="1320473" y="1606386"/>
              <a:chExt cx="9521528" cy="3377248"/>
            </a:xfrm>
          </p:grpSpPr>
          <p:sp>
            <p:nvSpPr>
              <p:cNvPr id="3" name="矩形 2"/>
              <p:cNvSpPr/>
              <p:nvPr/>
            </p:nvSpPr>
            <p:spPr>
              <a:xfrm>
                <a:off x="1350000" y="4904511"/>
                <a:ext cx="9492001" cy="498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4" name="矩形 3"/>
              <p:cNvSpPr/>
              <p:nvPr/>
            </p:nvSpPr>
            <p:spPr>
              <a:xfrm rot="16200000">
                <a:off x="720080" y="4307041"/>
                <a:ext cx="1276985" cy="76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5" name="矩形 4"/>
              <p:cNvSpPr/>
              <p:nvPr/>
            </p:nvSpPr>
            <p:spPr>
              <a:xfrm rot="16200000">
                <a:off x="2779703" y="3966046"/>
                <a:ext cx="1918335" cy="76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7" name="矩形 6"/>
              <p:cNvSpPr/>
              <p:nvPr/>
            </p:nvSpPr>
            <p:spPr>
              <a:xfrm rot="16200000">
                <a:off x="4634538" y="3455506"/>
                <a:ext cx="2934335" cy="76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9" name="矩形 8"/>
              <p:cNvSpPr/>
              <p:nvPr/>
            </p:nvSpPr>
            <p:spPr>
              <a:xfrm rot="16200000">
                <a:off x="6780267" y="3255448"/>
                <a:ext cx="3348000" cy="498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grpSp>
        <p:sp>
          <p:nvSpPr>
            <p:cNvPr id="37" name="三角形 36"/>
            <p:cNvSpPr/>
            <p:nvPr/>
          </p:nvSpPr>
          <p:spPr>
            <a:xfrm rot="5400000">
              <a:off x="10690632" y="4782865"/>
              <a:ext cx="344939" cy="29736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grpSp>
      <p:grpSp>
        <p:nvGrpSpPr>
          <p:cNvPr id="41" name="组 40"/>
          <p:cNvGrpSpPr/>
          <p:nvPr/>
        </p:nvGrpSpPr>
        <p:grpSpPr>
          <a:xfrm>
            <a:off x="1398021" y="3357182"/>
            <a:ext cx="1916523" cy="1072761"/>
            <a:chOff x="1348491" y="1361435"/>
            <a:chExt cx="1916523" cy="1072761"/>
          </a:xfrm>
        </p:grpSpPr>
        <p:sp>
          <p:nvSpPr>
            <p:cNvPr id="11" name="矩形 10"/>
            <p:cNvSpPr/>
            <p:nvPr/>
          </p:nvSpPr>
          <p:spPr>
            <a:xfrm rot="16200000">
              <a:off x="2247636" y="462290"/>
              <a:ext cx="118233" cy="1916523"/>
            </a:xfrm>
            <a:prstGeom prst="rect">
              <a:avLst/>
            </a:prstGeom>
            <a:solidFill>
              <a:schemeClr val="accent1"/>
            </a:solidFill>
            <a:ln>
              <a:noFill/>
            </a:ln>
            <a:effectLst>
              <a:outerShdw blurRad="50800" dist="762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grpSp>
          <p:nvGrpSpPr>
            <p:cNvPr id="14" name="组 13"/>
            <p:cNvGrpSpPr/>
            <p:nvPr/>
          </p:nvGrpSpPr>
          <p:grpSpPr>
            <a:xfrm>
              <a:off x="1476670" y="1529833"/>
              <a:ext cx="1788342" cy="904363"/>
              <a:chOff x="3905382" y="996315"/>
              <a:chExt cx="1788342" cy="904363"/>
            </a:xfrm>
          </p:grpSpPr>
          <p:sp>
            <p:nvSpPr>
              <p:cNvPr id="12" name="矩形 11"/>
              <p:cNvSpPr/>
              <p:nvPr/>
            </p:nvSpPr>
            <p:spPr>
              <a:xfrm>
                <a:off x="3929208" y="1329813"/>
                <a:ext cx="1764516" cy="570865"/>
              </a:xfrm>
              <a:prstGeom prst="rect">
                <a:avLst/>
              </a:prstGeom>
            </p:spPr>
            <p:txBody>
              <a:bodyPr wrap="square" numCol="1" spcCol="360000">
                <a:spAutoFit/>
              </a:bodyPr>
              <a:lstStyle/>
              <a:p>
                <a:pPr defTabSz="608965">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前期市场调研，对平台建设作出总体规划布局</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3" name="矩形 12"/>
              <p:cNvSpPr/>
              <p:nvPr/>
            </p:nvSpPr>
            <p:spPr>
              <a:xfrm>
                <a:off x="3905382" y="996315"/>
                <a:ext cx="995680" cy="337185"/>
              </a:xfrm>
              <a:prstGeom prst="rect">
                <a:avLst/>
              </a:prstGeom>
            </p:spPr>
            <p:txBody>
              <a:bodyPr wrap="none">
                <a:spAutoFit/>
              </a:bodyPr>
              <a:lstStyle/>
              <a:p>
                <a:pPr defTabSz="1218565">
                  <a:defRPr/>
                </a:pPr>
                <a:r>
                  <a:rPr lang="zh-CN" altLang="en-US" sz="1600" b="1" kern="0" dirty="0">
                    <a:solidFill>
                      <a:schemeClr val="bg1"/>
                    </a:solidFill>
                    <a:ea typeface="微软雅黑" panose="020B0503020204020204" pitchFamily="34" charset="-122"/>
                  </a:rPr>
                  <a:t>市场调研</a:t>
                </a:r>
                <a:endParaRPr lang="zh-CN" altLang="en-US" sz="1600" b="1" kern="0" dirty="0">
                  <a:solidFill>
                    <a:schemeClr val="bg1"/>
                  </a:solidFill>
                  <a:ea typeface="微软雅黑" panose="020B0503020204020204" pitchFamily="34" charset="-122"/>
                </a:endParaRPr>
              </a:p>
            </p:txBody>
          </p:sp>
        </p:grpSp>
      </p:grpSp>
      <p:grpSp>
        <p:nvGrpSpPr>
          <p:cNvPr id="42" name="组 41"/>
          <p:cNvGrpSpPr/>
          <p:nvPr/>
        </p:nvGrpSpPr>
        <p:grpSpPr>
          <a:xfrm>
            <a:off x="3777959" y="2705148"/>
            <a:ext cx="1951899" cy="1735701"/>
            <a:chOff x="3777959" y="2804901"/>
            <a:chExt cx="1951899" cy="1735701"/>
          </a:xfrm>
        </p:grpSpPr>
        <p:sp>
          <p:nvSpPr>
            <p:cNvPr id="18" name="矩形 17"/>
            <p:cNvSpPr/>
            <p:nvPr/>
          </p:nvSpPr>
          <p:spPr>
            <a:xfrm rot="16200000">
              <a:off x="4677104" y="1905756"/>
              <a:ext cx="118233" cy="1916523"/>
            </a:xfrm>
            <a:prstGeom prst="rect">
              <a:avLst/>
            </a:prstGeom>
            <a:solidFill>
              <a:schemeClr val="accent1"/>
            </a:solidFill>
            <a:ln>
              <a:noFill/>
            </a:ln>
            <a:effectLst>
              <a:outerShdw blurRad="50800" dist="762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grpSp>
          <p:nvGrpSpPr>
            <p:cNvPr id="19" name="组 18"/>
            <p:cNvGrpSpPr/>
            <p:nvPr/>
          </p:nvGrpSpPr>
          <p:grpSpPr>
            <a:xfrm>
              <a:off x="3833113" y="2911704"/>
              <a:ext cx="1896745" cy="1628898"/>
              <a:chOff x="3899032" y="991235"/>
              <a:chExt cx="1896745" cy="1628898"/>
            </a:xfrm>
          </p:grpSpPr>
          <p:sp>
            <p:nvSpPr>
              <p:cNvPr id="20" name="矩形 19"/>
              <p:cNvSpPr/>
              <p:nvPr/>
            </p:nvSpPr>
            <p:spPr>
              <a:xfrm>
                <a:off x="3929208" y="1329813"/>
                <a:ext cx="1764516" cy="1290320"/>
              </a:xfrm>
              <a:prstGeom prst="rect">
                <a:avLst/>
              </a:prstGeom>
            </p:spPr>
            <p:txBody>
              <a:bodyPr wrap="square" numCol="1" spcCol="360000">
                <a:spAutoFit/>
              </a:bodyPr>
              <a:lstStyle/>
              <a:p>
                <a:pPr defTabSz="608965">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公司已内部搭建实验平台，模拟工业企业生产环境，进行24小时不间断实验模拟运行，确保实验环境下正常运行</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1" name="矩形 20"/>
              <p:cNvSpPr/>
              <p:nvPr/>
            </p:nvSpPr>
            <p:spPr>
              <a:xfrm>
                <a:off x="3899032" y="991235"/>
                <a:ext cx="1896745" cy="337185"/>
              </a:xfrm>
              <a:prstGeom prst="rect">
                <a:avLst/>
              </a:prstGeom>
            </p:spPr>
            <p:txBody>
              <a:bodyPr wrap="none">
                <a:spAutoFit/>
              </a:bodyPr>
              <a:lstStyle/>
              <a:p>
                <a:pPr defTabSz="1218565">
                  <a:defRPr/>
                </a:pPr>
                <a:r>
                  <a:rPr lang="zh-CN" altLang="en-US" sz="1600" b="1" kern="0" dirty="0">
                    <a:solidFill>
                      <a:schemeClr val="bg1"/>
                    </a:solidFill>
                    <a:ea typeface="微软雅黑" panose="020B0503020204020204" pitchFamily="34" charset="-122"/>
                  </a:rPr>
                  <a:t>建设</a:t>
                </a:r>
                <a:r>
                  <a:rPr lang="en-US" altLang="zh-CN" sz="1600" b="1" kern="0" dirty="0">
                    <a:solidFill>
                      <a:schemeClr val="bg1"/>
                    </a:solidFill>
                    <a:ea typeface="微软雅黑" panose="020B0503020204020204" pitchFamily="34" charset="-122"/>
                  </a:rPr>
                  <a:t>IOT</a:t>
                </a:r>
                <a:r>
                  <a:rPr lang="zh-CN" altLang="en-US" sz="1600" b="1" kern="0" dirty="0">
                    <a:solidFill>
                      <a:schemeClr val="bg1"/>
                    </a:solidFill>
                    <a:ea typeface="微软雅黑" panose="020B0503020204020204" pitchFamily="34" charset="-122"/>
                  </a:rPr>
                  <a:t>工业云平台</a:t>
                </a:r>
                <a:endParaRPr lang="zh-CN" altLang="en-US" sz="1600" b="1" kern="0" dirty="0">
                  <a:solidFill>
                    <a:schemeClr val="bg1"/>
                  </a:solidFill>
                  <a:ea typeface="微软雅黑" panose="020B0503020204020204" pitchFamily="34" charset="-122"/>
                </a:endParaRPr>
              </a:p>
            </p:txBody>
          </p:sp>
        </p:grpSp>
      </p:grpSp>
      <p:grpSp>
        <p:nvGrpSpPr>
          <p:cNvPr id="43" name="组 42"/>
          <p:cNvGrpSpPr/>
          <p:nvPr/>
        </p:nvGrpSpPr>
        <p:grpSpPr>
          <a:xfrm>
            <a:off x="6143607" y="1676932"/>
            <a:ext cx="1916523" cy="1796026"/>
            <a:chOff x="6143607" y="1776685"/>
            <a:chExt cx="1916523" cy="1796026"/>
          </a:xfrm>
        </p:grpSpPr>
        <p:sp>
          <p:nvSpPr>
            <p:cNvPr id="23" name="矩形 22"/>
            <p:cNvSpPr/>
            <p:nvPr/>
          </p:nvSpPr>
          <p:spPr>
            <a:xfrm rot="16200000">
              <a:off x="7042752" y="877540"/>
              <a:ext cx="118233" cy="1916523"/>
            </a:xfrm>
            <a:prstGeom prst="rect">
              <a:avLst/>
            </a:prstGeom>
            <a:solidFill>
              <a:schemeClr val="accent1"/>
            </a:solidFill>
            <a:ln>
              <a:noFill/>
            </a:ln>
            <a:effectLst>
              <a:outerShdw blurRad="50800" dist="762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grpSp>
          <p:nvGrpSpPr>
            <p:cNvPr id="24" name="组 23"/>
            <p:cNvGrpSpPr/>
            <p:nvPr/>
          </p:nvGrpSpPr>
          <p:grpSpPr>
            <a:xfrm>
              <a:off x="6196221" y="1948893"/>
              <a:ext cx="1788342" cy="1623818"/>
              <a:chOff x="3905382" y="996315"/>
              <a:chExt cx="1788342" cy="1623818"/>
            </a:xfrm>
          </p:grpSpPr>
          <p:sp>
            <p:nvSpPr>
              <p:cNvPr id="25" name="矩形 24"/>
              <p:cNvSpPr/>
              <p:nvPr/>
            </p:nvSpPr>
            <p:spPr>
              <a:xfrm>
                <a:off x="3929208" y="1329813"/>
                <a:ext cx="1764516" cy="1290320"/>
              </a:xfrm>
              <a:prstGeom prst="rect">
                <a:avLst/>
              </a:prstGeom>
            </p:spPr>
            <p:txBody>
              <a:bodyPr wrap="square" numCol="1" spcCol="360000">
                <a:spAutoFit/>
              </a:bodyPr>
              <a:lstStyle/>
              <a:p>
                <a:pPr defTabSz="608965">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与试点企业合作试运行，在企业工厂实际环境下运行，并根据实际使用情况对平台进行优化升级，贴近企业实际需求</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6" name="矩形 25"/>
              <p:cNvSpPr/>
              <p:nvPr/>
            </p:nvSpPr>
            <p:spPr>
              <a:xfrm>
                <a:off x="3905382" y="996315"/>
                <a:ext cx="995680" cy="337185"/>
              </a:xfrm>
              <a:prstGeom prst="rect">
                <a:avLst/>
              </a:prstGeom>
            </p:spPr>
            <p:txBody>
              <a:bodyPr wrap="none">
                <a:spAutoFit/>
              </a:bodyPr>
              <a:lstStyle/>
              <a:p>
                <a:pPr defTabSz="1218565">
                  <a:defRPr/>
                </a:pPr>
                <a:r>
                  <a:rPr lang="zh-CN" altLang="en-US" sz="1600" b="1" kern="0" dirty="0">
                    <a:solidFill>
                      <a:schemeClr val="bg1"/>
                    </a:solidFill>
                    <a:ea typeface="微软雅黑" panose="020B0503020204020204" pitchFamily="34" charset="-122"/>
                  </a:rPr>
                  <a:t>企业试点</a:t>
                </a:r>
                <a:endParaRPr lang="zh-CN" altLang="en-US" sz="1600" b="1" kern="0" dirty="0">
                  <a:solidFill>
                    <a:schemeClr val="bg1"/>
                  </a:solidFill>
                  <a:ea typeface="微软雅黑" panose="020B0503020204020204" pitchFamily="34" charset="-122"/>
                </a:endParaRPr>
              </a:p>
            </p:txBody>
          </p:sp>
        </p:grpSp>
      </p:grpSp>
      <p:grpSp>
        <p:nvGrpSpPr>
          <p:cNvPr id="44" name="组 43"/>
          <p:cNvGrpSpPr/>
          <p:nvPr/>
        </p:nvGrpSpPr>
        <p:grpSpPr>
          <a:xfrm>
            <a:off x="8481060" y="1257300"/>
            <a:ext cx="2361470" cy="2198854"/>
            <a:chOff x="8481002" y="1357312"/>
            <a:chExt cx="2361585" cy="1317535"/>
          </a:xfrm>
        </p:grpSpPr>
        <p:sp>
          <p:nvSpPr>
            <p:cNvPr id="28" name="矩形 27"/>
            <p:cNvSpPr/>
            <p:nvPr/>
          </p:nvSpPr>
          <p:spPr>
            <a:xfrm rot="16200000">
              <a:off x="9380147" y="458167"/>
              <a:ext cx="118233" cy="1916523"/>
            </a:xfrm>
            <a:prstGeom prst="rect">
              <a:avLst/>
            </a:prstGeom>
            <a:solidFill>
              <a:schemeClr val="accent1"/>
            </a:solidFill>
            <a:ln>
              <a:noFill/>
            </a:ln>
            <a:effectLst>
              <a:outerShdw blurRad="50800" dist="762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grpSp>
          <p:nvGrpSpPr>
            <p:cNvPr id="29" name="组 28"/>
            <p:cNvGrpSpPr/>
            <p:nvPr/>
          </p:nvGrpSpPr>
          <p:grpSpPr>
            <a:xfrm>
              <a:off x="8552031" y="1556190"/>
              <a:ext cx="2290556" cy="1118657"/>
              <a:chOff x="3898397" y="-252095"/>
              <a:chExt cx="2290556" cy="1118657"/>
            </a:xfrm>
          </p:grpSpPr>
          <p:sp>
            <p:nvSpPr>
              <p:cNvPr id="30" name="矩形 29"/>
              <p:cNvSpPr/>
              <p:nvPr/>
            </p:nvSpPr>
            <p:spPr>
              <a:xfrm>
                <a:off x="3898728" y="-50030"/>
                <a:ext cx="1764516" cy="916592"/>
              </a:xfrm>
              <a:prstGeom prst="rect">
                <a:avLst/>
              </a:prstGeom>
            </p:spPr>
            <p:txBody>
              <a:bodyPr wrap="square" numCol="1" spcCol="360000">
                <a:spAutoFit/>
              </a:bodyPr>
              <a:lstStyle/>
              <a:p>
                <a:pPr defTabSz="608965">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通过试点企业稳定运营后，为全省企业提供平台服务，工业企业可自定义配置工厂生产设备参数，降低企业运营成本，提高企业竞争力</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31" name="矩形 30"/>
              <p:cNvSpPr/>
              <p:nvPr/>
            </p:nvSpPr>
            <p:spPr>
              <a:xfrm>
                <a:off x="3898397" y="-252095"/>
                <a:ext cx="2290556" cy="202038"/>
              </a:xfrm>
              <a:prstGeom prst="rect">
                <a:avLst/>
              </a:prstGeom>
            </p:spPr>
            <p:txBody>
              <a:bodyPr wrap="square">
                <a:spAutoFit/>
              </a:bodyPr>
              <a:lstStyle/>
              <a:p>
                <a:pPr defTabSz="1218565">
                  <a:defRPr/>
                </a:pPr>
                <a:r>
                  <a:rPr lang="zh-CN" altLang="en-US" sz="1600" b="1" kern="0" dirty="0">
                    <a:solidFill>
                      <a:schemeClr val="bg1"/>
                    </a:solidFill>
                    <a:ea typeface="微软雅黑" panose="020B0503020204020204" pitchFamily="34" charset="-122"/>
                  </a:rPr>
                  <a:t>工业互联网平台推广</a:t>
                </a:r>
                <a:endParaRPr lang="zh-CN" altLang="en-US" sz="1600" b="1" kern="0" dirty="0">
                  <a:solidFill>
                    <a:schemeClr val="bg1"/>
                  </a:solidFill>
                  <a:ea typeface="微软雅黑" panose="020B0503020204020204" pitchFamily="34" charset="-122"/>
                </a:endParaRPr>
              </a:p>
            </p:txBody>
          </p:sp>
        </p:grpSp>
      </p:grpSp>
      <p:sp>
        <p:nvSpPr>
          <p:cNvPr id="33" name="矩形 32"/>
          <p:cNvSpPr/>
          <p:nvPr/>
        </p:nvSpPr>
        <p:spPr>
          <a:xfrm>
            <a:off x="883253" y="4653096"/>
            <a:ext cx="862330" cy="337185"/>
          </a:xfrm>
          <a:prstGeom prst="rect">
            <a:avLst/>
          </a:prstGeom>
        </p:spPr>
        <p:txBody>
          <a:bodyPr wrap="none">
            <a:spAutoFit/>
          </a:bodyPr>
          <a:lstStyle/>
          <a:p>
            <a:pPr defTabSz="1218565">
              <a:defRPr/>
            </a:pPr>
            <a:r>
              <a:rPr lang="en-US" altLang="zh-CN" sz="1600" b="1" kern="0" dirty="0" smtClean="0">
                <a:solidFill>
                  <a:srgbClr val="FFC000"/>
                </a:solidFill>
                <a:ea typeface="微软雅黑" panose="020B0503020204020204" pitchFamily="34" charset="-122"/>
              </a:rPr>
              <a:t>2018-10</a:t>
            </a:r>
            <a:endParaRPr lang="en-US" altLang="zh-CN" sz="1600" b="1" kern="0" dirty="0" smtClean="0">
              <a:solidFill>
                <a:srgbClr val="FFC000"/>
              </a:solidFill>
              <a:ea typeface="微软雅黑" panose="020B0503020204020204" pitchFamily="34" charset="-122"/>
            </a:endParaRPr>
          </a:p>
        </p:txBody>
      </p:sp>
      <p:sp>
        <p:nvSpPr>
          <p:cNvPr id="34" name="矩形 33"/>
          <p:cNvSpPr/>
          <p:nvPr/>
        </p:nvSpPr>
        <p:spPr>
          <a:xfrm>
            <a:off x="3246806" y="4653096"/>
            <a:ext cx="862330" cy="337185"/>
          </a:xfrm>
          <a:prstGeom prst="rect">
            <a:avLst/>
          </a:prstGeom>
        </p:spPr>
        <p:txBody>
          <a:bodyPr wrap="none">
            <a:spAutoFit/>
          </a:bodyPr>
          <a:lstStyle/>
          <a:p>
            <a:pPr defTabSz="1218565">
              <a:defRPr/>
            </a:pPr>
            <a:r>
              <a:rPr lang="en-US" altLang="zh-CN" sz="1600" b="1" kern="0" smtClean="0">
                <a:solidFill>
                  <a:srgbClr val="FFC000"/>
                </a:solidFill>
                <a:ea typeface="微软雅黑" panose="020B0503020204020204" pitchFamily="34" charset="-122"/>
              </a:rPr>
              <a:t>2019-03</a:t>
            </a:r>
            <a:endParaRPr lang="en-US" altLang="zh-CN" sz="1600" b="1" kern="0" dirty="0" smtClean="0">
              <a:solidFill>
                <a:srgbClr val="FFC000"/>
              </a:solidFill>
              <a:ea typeface="微软雅黑" panose="020B0503020204020204" pitchFamily="34" charset="-122"/>
            </a:endParaRPr>
          </a:p>
        </p:txBody>
      </p:sp>
      <p:sp>
        <p:nvSpPr>
          <p:cNvPr id="35" name="矩形 34"/>
          <p:cNvSpPr/>
          <p:nvPr/>
        </p:nvSpPr>
        <p:spPr>
          <a:xfrm>
            <a:off x="5610359" y="4653096"/>
            <a:ext cx="862330" cy="337185"/>
          </a:xfrm>
          <a:prstGeom prst="rect">
            <a:avLst/>
          </a:prstGeom>
        </p:spPr>
        <p:txBody>
          <a:bodyPr wrap="none">
            <a:spAutoFit/>
          </a:bodyPr>
          <a:lstStyle/>
          <a:p>
            <a:pPr defTabSz="1218565">
              <a:defRPr/>
            </a:pPr>
            <a:r>
              <a:rPr lang="en-US" altLang="zh-CN" sz="1600" b="1" kern="0" dirty="0" smtClean="0">
                <a:solidFill>
                  <a:srgbClr val="FFC000"/>
                </a:solidFill>
                <a:ea typeface="微软雅黑" panose="020B0503020204020204" pitchFamily="34" charset="-122"/>
              </a:rPr>
              <a:t>2019-06</a:t>
            </a:r>
            <a:endParaRPr lang="en-US" altLang="zh-CN" sz="1600" b="1" kern="0" dirty="0" smtClean="0">
              <a:solidFill>
                <a:srgbClr val="FFC000"/>
              </a:solidFill>
              <a:ea typeface="微软雅黑" panose="020B0503020204020204" pitchFamily="34" charset="-122"/>
            </a:endParaRPr>
          </a:p>
        </p:txBody>
      </p:sp>
      <p:sp>
        <p:nvSpPr>
          <p:cNvPr id="36" name="矩形 35"/>
          <p:cNvSpPr/>
          <p:nvPr/>
        </p:nvSpPr>
        <p:spPr>
          <a:xfrm>
            <a:off x="7973912" y="4653096"/>
            <a:ext cx="862330" cy="337185"/>
          </a:xfrm>
          <a:prstGeom prst="rect">
            <a:avLst/>
          </a:prstGeom>
        </p:spPr>
        <p:txBody>
          <a:bodyPr wrap="none">
            <a:spAutoFit/>
          </a:bodyPr>
          <a:lstStyle/>
          <a:p>
            <a:pPr defTabSz="1218565">
              <a:defRPr/>
            </a:pPr>
            <a:r>
              <a:rPr lang="en-US" altLang="zh-CN" sz="1600" b="1" kern="0" smtClean="0">
                <a:solidFill>
                  <a:srgbClr val="FFC000"/>
                </a:solidFill>
                <a:ea typeface="微软雅黑" panose="020B0503020204020204" pitchFamily="34" charset="-122"/>
              </a:rPr>
              <a:t>2019-09</a:t>
            </a:r>
            <a:endParaRPr lang="en-US" altLang="zh-CN" sz="1600" b="1" kern="0" dirty="0" smtClean="0">
              <a:solidFill>
                <a:srgbClr val="FFC000"/>
              </a:solidFill>
              <a:ea typeface="微软雅黑" panose="020B0503020204020204" pitchFamily="34" charset="-122"/>
            </a:endParaRPr>
          </a:p>
        </p:txBody>
      </p:sp>
      <p:sp>
        <p:nvSpPr>
          <p:cNvPr id="39" name="矩形 38"/>
          <p:cNvSpPr/>
          <p:nvPr/>
        </p:nvSpPr>
        <p:spPr>
          <a:xfrm>
            <a:off x="1398036" y="5471313"/>
            <a:ext cx="9730488" cy="410845"/>
          </a:xfrm>
          <a:prstGeom prst="rect">
            <a:avLst/>
          </a:prstGeom>
        </p:spPr>
        <p:txBody>
          <a:bodyPr wrap="square" numCol="1" spcCol="360000">
            <a:spAutoFit/>
          </a:bodyPr>
          <a:lstStyle/>
          <a:p>
            <a:pPr defTabSz="608965">
              <a:lnSpc>
                <a:spcPct val="130000"/>
              </a:lnSpc>
            </a:pPr>
            <a:r>
              <a:rPr lang="zh-CN" altLang="en-US" sz="1600" dirty="0">
                <a:solidFill>
                  <a:schemeClr val="bg1"/>
                </a:solidFill>
                <a:latin typeface="微软雅黑" panose="020B0503020204020204" pitchFamily="34" charset="-122"/>
                <a:ea typeface="微软雅黑" panose="020B0503020204020204" pitchFamily="34" charset="-122"/>
              </a:rPr>
              <a:t>基于</a:t>
            </a:r>
            <a:r>
              <a:rPr lang="en-US" altLang="zh-CN" sz="1600" dirty="0">
                <a:solidFill>
                  <a:schemeClr val="bg1"/>
                </a:solidFill>
                <a:latin typeface="微软雅黑" panose="020B0503020204020204" pitchFamily="34" charset="-122"/>
                <a:ea typeface="微软雅黑" panose="020B0503020204020204" pitchFamily="34" charset="-122"/>
              </a:rPr>
              <a:t>NBIOT/5G</a:t>
            </a:r>
            <a:r>
              <a:rPr lang="zh-CN" altLang="en-US" sz="1600" dirty="0">
                <a:solidFill>
                  <a:schemeClr val="bg1"/>
                </a:solidFill>
                <a:latin typeface="微软雅黑" panose="020B0503020204020204" pitchFamily="34" charset="-122"/>
                <a:ea typeface="微软雅黑" panose="020B0503020204020204" pitchFamily="34" charset="-122"/>
              </a:rPr>
              <a:t>的企业级工业互联网平台，提供数字化、网络化、智能化的多种解决方案；低成本、模块化。</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46" name="任意形状 45"/>
          <p:cNvSpPr/>
          <p:nvPr/>
        </p:nvSpPr>
        <p:spPr>
          <a:xfrm>
            <a:off x="-1" y="5555226"/>
            <a:ext cx="1230756" cy="327164"/>
          </a:xfrm>
          <a:custGeom>
            <a:avLst/>
            <a:gdLst>
              <a:gd name="connsiteX0" fmla="*/ 0 w 1230756"/>
              <a:gd name="connsiteY0" fmla="*/ 0 h 327164"/>
              <a:gd name="connsiteX1" fmla="*/ 883253 w 1230756"/>
              <a:gd name="connsiteY1" fmla="*/ 0 h 327164"/>
              <a:gd name="connsiteX2" fmla="*/ 883253 w 1230756"/>
              <a:gd name="connsiteY2" fmla="*/ 1 h 327164"/>
              <a:gd name="connsiteX3" fmla="*/ 1230756 w 1230756"/>
              <a:gd name="connsiteY3" fmla="*/ 1 h 327164"/>
              <a:gd name="connsiteX4" fmla="*/ 1067175 w 1230756"/>
              <a:gd name="connsiteY4" fmla="*/ 163583 h 327164"/>
              <a:gd name="connsiteX5" fmla="*/ 1230756 w 1230756"/>
              <a:gd name="connsiteY5" fmla="*/ 327164 h 327164"/>
              <a:gd name="connsiteX6" fmla="*/ 787067 w 1230756"/>
              <a:gd name="connsiteY6" fmla="*/ 327164 h 327164"/>
              <a:gd name="connsiteX7" fmla="*/ 787067 w 1230756"/>
              <a:gd name="connsiteY7" fmla="*/ 327163 h 327164"/>
              <a:gd name="connsiteX8" fmla="*/ 0 w 1230756"/>
              <a:gd name="connsiteY8" fmla="*/ 327163 h 327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0756" h="327164">
                <a:moveTo>
                  <a:pt x="0" y="0"/>
                </a:moveTo>
                <a:lnTo>
                  <a:pt x="883253" y="0"/>
                </a:lnTo>
                <a:lnTo>
                  <a:pt x="883253" y="1"/>
                </a:lnTo>
                <a:lnTo>
                  <a:pt x="1230756" y="1"/>
                </a:lnTo>
                <a:lnTo>
                  <a:pt x="1067175" y="163583"/>
                </a:lnTo>
                <a:lnTo>
                  <a:pt x="1230756" y="327164"/>
                </a:lnTo>
                <a:lnTo>
                  <a:pt x="787067" y="327164"/>
                </a:lnTo>
                <a:lnTo>
                  <a:pt x="787067" y="327163"/>
                </a:lnTo>
                <a:lnTo>
                  <a:pt x="0" y="327163"/>
                </a:lnTo>
                <a:close/>
              </a:path>
            </a:pathLst>
          </a:custGeom>
          <a:solidFill>
            <a:schemeClr val="accent1"/>
          </a:solidFill>
          <a:ln>
            <a:noFill/>
          </a:ln>
          <a:effectLst>
            <a:outerShdw blurRad="50800" dist="762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ea typeface="微软雅黑" panose="020B0503020204020204" pitchFamily="34" charset="-122"/>
            </a:endParaRPr>
          </a:p>
        </p:txBody>
      </p:sp>
      <p:sp>
        <p:nvSpPr>
          <p:cNvPr id="6" name="圆角矩形 5"/>
          <p:cNvSpPr/>
          <p:nvPr/>
        </p:nvSpPr>
        <p:spPr>
          <a:xfrm>
            <a:off x="1619885" y="1926590"/>
            <a:ext cx="3033395" cy="40640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en-US" altLang="zh-CN" sz="1400"/>
              <a:t>2019.04.25 </a:t>
            </a:r>
            <a:r>
              <a:rPr lang="zh-CN" altLang="en-US" sz="1400"/>
              <a:t>基于</a:t>
            </a:r>
            <a:r>
              <a:rPr lang="en-US" altLang="zh-CN" sz="1400"/>
              <a:t>MQTT</a:t>
            </a:r>
            <a:r>
              <a:rPr lang="zh-CN" altLang="en-US" sz="1400"/>
              <a:t>的工业互联网</a:t>
            </a:r>
            <a:r>
              <a:rPr lang="en-US" altLang="zh-CN" sz="1400"/>
              <a:t>IOT</a:t>
            </a:r>
            <a:r>
              <a:rPr lang="zh-CN" altLang="en-US" sz="1400"/>
              <a:t>平台成型</a:t>
            </a:r>
            <a:endParaRPr lang="zh-CN" altLang="en-US" sz="1400"/>
          </a:p>
        </p:txBody>
      </p:sp>
      <p:sp>
        <p:nvSpPr>
          <p:cNvPr id="8" name="圆角矩形 7"/>
          <p:cNvSpPr/>
          <p:nvPr/>
        </p:nvSpPr>
        <p:spPr>
          <a:xfrm>
            <a:off x="2373630" y="1388745"/>
            <a:ext cx="3033395" cy="40640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en-US" altLang="zh-CN" sz="1400"/>
              <a:t>2019.05.26 </a:t>
            </a:r>
            <a:r>
              <a:rPr lang="zh-CN" altLang="en-US" sz="1400"/>
              <a:t>试点企业</a:t>
            </a:r>
            <a:r>
              <a:rPr lang="zh-CN" altLang="en-US" sz="1400"/>
              <a:t>平台轻应用上线</a:t>
            </a:r>
            <a:endParaRPr lang="zh-CN" altLang="en-US" sz="1400"/>
          </a:p>
        </p:txBody>
      </p:sp>
      <p:sp>
        <p:nvSpPr>
          <p:cNvPr id="10" name="圆角矩形 9"/>
          <p:cNvSpPr/>
          <p:nvPr/>
        </p:nvSpPr>
        <p:spPr>
          <a:xfrm>
            <a:off x="281305" y="2487930"/>
            <a:ext cx="3033395" cy="40640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en-US" altLang="zh-CN" sz="1400"/>
              <a:t>2019.04.05 </a:t>
            </a:r>
            <a:r>
              <a:rPr lang="zh-CN" altLang="en-US" sz="1400"/>
              <a:t>基于</a:t>
            </a:r>
            <a:r>
              <a:rPr lang="en-US" altLang="zh-CN" sz="1400"/>
              <a:t>4G</a:t>
            </a:r>
            <a:r>
              <a:rPr lang="zh-CN" altLang="en-US" sz="1400"/>
              <a:t>融合网关上线</a:t>
            </a:r>
            <a:endParaRPr lang="zh-CN" altLang="en-US" sz="1400"/>
          </a:p>
        </p:txBody>
      </p:sp>
      <p:sp>
        <p:nvSpPr>
          <p:cNvPr id="16" name="圆角矩形 15"/>
          <p:cNvSpPr/>
          <p:nvPr/>
        </p:nvSpPr>
        <p:spPr>
          <a:xfrm>
            <a:off x="3702050" y="850900"/>
            <a:ext cx="3033395" cy="40640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p>
            <a:pPr algn="ctr"/>
            <a:r>
              <a:rPr lang="en-US" altLang="zh-CN" sz="1400"/>
              <a:t>2019.06 </a:t>
            </a:r>
            <a:r>
              <a:rPr lang="zh-CN" altLang="en-US" sz="1400"/>
              <a:t>基于</a:t>
            </a:r>
            <a:r>
              <a:rPr lang="en-US" altLang="zh-CN" sz="1400"/>
              <a:t>NBIOT</a:t>
            </a:r>
            <a:r>
              <a:rPr lang="zh-CN" altLang="en-US" sz="1400"/>
              <a:t>融合</a:t>
            </a:r>
            <a:r>
              <a:rPr lang="zh-CN" altLang="en-US" sz="1400"/>
              <a:t>网关上线</a:t>
            </a:r>
            <a:endParaRPr lang="zh-CN" altLang="en-US" sz="1400"/>
          </a:p>
        </p:txBody>
      </p:sp>
      <p:cxnSp>
        <p:nvCxnSpPr>
          <p:cNvPr id="17" name="肘形连接符 16"/>
          <p:cNvCxnSpPr>
            <a:stCxn id="10" idx="3"/>
          </p:cNvCxnSpPr>
          <p:nvPr/>
        </p:nvCxnSpPr>
        <p:spPr>
          <a:xfrm>
            <a:off x="3314700" y="2691130"/>
            <a:ext cx="255905" cy="458470"/>
          </a:xfrm>
          <a:prstGeom prst="bentConnector2">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2" name="肘形连接符 21"/>
          <p:cNvCxnSpPr/>
          <p:nvPr/>
        </p:nvCxnSpPr>
        <p:spPr>
          <a:xfrm rot="5400000" flipV="1">
            <a:off x="4540250" y="2295525"/>
            <a:ext cx="466090" cy="240030"/>
          </a:xfrm>
          <a:prstGeom prst="bentConnector3">
            <a:avLst>
              <a:gd name="adj1" fmla="val 50136"/>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7" name="肘形连接符 26"/>
          <p:cNvCxnSpPr/>
          <p:nvPr/>
        </p:nvCxnSpPr>
        <p:spPr>
          <a:xfrm rot="5400000" flipV="1">
            <a:off x="4914900" y="2235200"/>
            <a:ext cx="881380" cy="3175"/>
          </a:xfrm>
          <a:prstGeom prst="bentConnector3">
            <a:avLst>
              <a:gd name="adj1" fmla="val 50072"/>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32" name="肘形连接符 31"/>
          <p:cNvCxnSpPr/>
          <p:nvPr/>
        </p:nvCxnSpPr>
        <p:spPr>
          <a:xfrm rot="5400000">
            <a:off x="4932045" y="1948815"/>
            <a:ext cx="1407795" cy="8255"/>
          </a:xfrm>
          <a:prstGeom prst="bentConnector3">
            <a:avLst>
              <a:gd name="adj1" fmla="val 50023"/>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45"/>
                                        </p:tgtEl>
                                        <p:attrNameLst>
                                          <p:attrName>style.visibility</p:attrName>
                                        </p:attrNameLst>
                                      </p:cBhvr>
                                      <p:to>
                                        <p:strVal val="visible"/>
                                      </p:to>
                                    </p:set>
                                    <p:anim calcmode="lin" valueType="num">
                                      <p:cBhvr additive="base">
                                        <p:cTn id="7" dur="500" fill="hold"/>
                                        <p:tgtEl>
                                          <p:spTgt spid="145"/>
                                        </p:tgtEl>
                                        <p:attrNameLst>
                                          <p:attrName>ppt_x</p:attrName>
                                        </p:attrNameLst>
                                      </p:cBhvr>
                                      <p:tavLst>
                                        <p:tav tm="0">
                                          <p:val>
                                            <p:strVal val="1+#ppt_w/2"/>
                                          </p:val>
                                        </p:tav>
                                        <p:tav tm="100000">
                                          <p:val>
                                            <p:strVal val="#ppt_x"/>
                                          </p:val>
                                        </p:tav>
                                      </p:tavLst>
                                    </p:anim>
                                    <p:anim calcmode="lin" valueType="num">
                                      <p:cBhvr additive="base">
                                        <p:cTn id="8" dur="500" fill="hold"/>
                                        <p:tgtEl>
                                          <p:spTgt spid="14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fill="hold"/>
                                        <p:tgtEl>
                                          <p:spTgt spid="38"/>
                                        </p:tgtEl>
                                        <p:attrNameLst>
                                          <p:attrName>ppt_x</p:attrName>
                                        </p:attrNameLst>
                                      </p:cBhvr>
                                      <p:tavLst>
                                        <p:tav tm="0">
                                          <p:val>
                                            <p:strVal val="0-#ppt_w/2"/>
                                          </p:val>
                                        </p:tav>
                                        <p:tav tm="100000">
                                          <p:val>
                                            <p:strVal val="#ppt_x"/>
                                          </p:val>
                                        </p:tav>
                                      </p:tavLst>
                                    </p:anim>
                                    <p:anim calcmode="lin" valueType="num">
                                      <p:cBhvr additive="base">
                                        <p:cTn id="13" dur="500" fill="hold"/>
                                        <p:tgtEl>
                                          <p:spTgt spid="38"/>
                                        </p:tgtEl>
                                        <p:attrNameLst>
                                          <p:attrName>ppt_y</p:attrName>
                                        </p:attrNameLst>
                                      </p:cBhvr>
                                      <p:tavLst>
                                        <p:tav tm="0">
                                          <p:val>
                                            <p:strVal val="#ppt_y"/>
                                          </p:val>
                                        </p:tav>
                                        <p:tav tm="100000">
                                          <p:val>
                                            <p:strVal val="#ppt_y"/>
                                          </p:val>
                                        </p:tav>
                                      </p:tavLst>
                                    </p:anim>
                                  </p:childTnLst>
                                </p:cTn>
                              </p:par>
                              <p:par>
                                <p:cTn id="14" presetID="2" presetClass="entr" presetSubtype="8" fill="hold" nodeType="withEffect">
                                  <p:stCondLst>
                                    <p:cond delay="0"/>
                                  </p:stCondLst>
                                  <p:childTnLst>
                                    <p:set>
                                      <p:cBhvr>
                                        <p:cTn id="15" dur="1" fill="hold">
                                          <p:stCondLst>
                                            <p:cond delay="0"/>
                                          </p:stCondLst>
                                        </p:cTn>
                                        <p:tgtEl>
                                          <p:spTgt spid="41"/>
                                        </p:tgtEl>
                                        <p:attrNameLst>
                                          <p:attrName>style.visibility</p:attrName>
                                        </p:attrNameLst>
                                      </p:cBhvr>
                                      <p:to>
                                        <p:strVal val="visible"/>
                                      </p:to>
                                    </p:set>
                                    <p:anim calcmode="lin" valueType="num">
                                      <p:cBhvr additive="base">
                                        <p:cTn id="16" dur="500" fill="hold"/>
                                        <p:tgtEl>
                                          <p:spTgt spid="41"/>
                                        </p:tgtEl>
                                        <p:attrNameLst>
                                          <p:attrName>ppt_x</p:attrName>
                                        </p:attrNameLst>
                                      </p:cBhvr>
                                      <p:tavLst>
                                        <p:tav tm="0">
                                          <p:val>
                                            <p:strVal val="0-#ppt_w/2"/>
                                          </p:val>
                                        </p:tav>
                                        <p:tav tm="100000">
                                          <p:val>
                                            <p:strVal val="#ppt_x"/>
                                          </p:val>
                                        </p:tav>
                                      </p:tavLst>
                                    </p:anim>
                                    <p:anim calcmode="lin" valueType="num">
                                      <p:cBhvr additive="base">
                                        <p:cTn id="17" dur="500" fill="hold"/>
                                        <p:tgtEl>
                                          <p:spTgt spid="41"/>
                                        </p:tgtEl>
                                        <p:attrNameLst>
                                          <p:attrName>ppt_y</p:attrName>
                                        </p:attrNameLst>
                                      </p:cBhvr>
                                      <p:tavLst>
                                        <p:tav tm="0">
                                          <p:val>
                                            <p:strVal val="#ppt_y"/>
                                          </p:val>
                                        </p:tav>
                                        <p:tav tm="100000">
                                          <p:val>
                                            <p:strVal val="#ppt_y"/>
                                          </p:val>
                                        </p:tav>
                                      </p:tavLst>
                                    </p:anim>
                                  </p:childTnLst>
                                </p:cTn>
                              </p:par>
                              <p:par>
                                <p:cTn id="18" presetID="2" presetClass="entr" presetSubtype="8" fill="hold" nodeType="withEffect">
                                  <p:stCondLst>
                                    <p:cond delay="0"/>
                                  </p:stCondLst>
                                  <p:childTnLst>
                                    <p:set>
                                      <p:cBhvr>
                                        <p:cTn id="19" dur="1" fill="hold">
                                          <p:stCondLst>
                                            <p:cond delay="0"/>
                                          </p:stCondLst>
                                        </p:cTn>
                                        <p:tgtEl>
                                          <p:spTgt spid="42"/>
                                        </p:tgtEl>
                                        <p:attrNameLst>
                                          <p:attrName>style.visibility</p:attrName>
                                        </p:attrNameLst>
                                      </p:cBhvr>
                                      <p:to>
                                        <p:strVal val="visible"/>
                                      </p:to>
                                    </p:set>
                                    <p:anim calcmode="lin" valueType="num">
                                      <p:cBhvr additive="base">
                                        <p:cTn id="20" dur="500" fill="hold"/>
                                        <p:tgtEl>
                                          <p:spTgt spid="42"/>
                                        </p:tgtEl>
                                        <p:attrNameLst>
                                          <p:attrName>ppt_x</p:attrName>
                                        </p:attrNameLst>
                                      </p:cBhvr>
                                      <p:tavLst>
                                        <p:tav tm="0">
                                          <p:val>
                                            <p:strVal val="0-#ppt_w/2"/>
                                          </p:val>
                                        </p:tav>
                                        <p:tav tm="100000">
                                          <p:val>
                                            <p:strVal val="#ppt_x"/>
                                          </p:val>
                                        </p:tav>
                                      </p:tavLst>
                                    </p:anim>
                                    <p:anim calcmode="lin" valueType="num">
                                      <p:cBhvr additive="base">
                                        <p:cTn id="21" dur="500" fill="hold"/>
                                        <p:tgtEl>
                                          <p:spTgt spid="42"/>
                                        </p:tgtEl>
                                        <p:attrNameLst>
                                          <p:attrName>ppt_y</p:attrName>
                                        </p:attrNameLst>
                                      </p:cBhvr>
                                      <p:tavLst>
                                        <p:tav tm="0">
                                          <p:val>
                                            <p:strVal val="#ppt_y"/>
                                          </p:val>
                                        </p:tav>
                                        <p:tav tm="100000">
                                          <p:val>
                                            <p:strVal val="#ppt_y"/>
                                          </p:val>
                                        </p:tav>
                                      </p:tavLst>
                                    </p:anim>
                                  </p:childTnLst>
                                </p:cTn>
                              </p:par>
                              <p:par>
                                <p:cTn id="22" presetID="2" presetClass="entr" presetSubtype="8" fill="hold" nodeType="withEffect">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cBhvr additive="base">
                                        <p:cTn id="24" dur="500" fill="hold"/>
                                        <p:tgtEl>
                                          <p:spTgt spid="43"/>
                                        </p:tgtEl>
                                        <p:attrNameLst>
                                          <p:attrName>ppt_x</p:attrName>
                                        </p:attrNameLst>
                                      </p:cBhvr>
                                      <p:tavLst>
                                        <p:tav tm="0">
                                          <p:val>
                                            <p:strVal val="0-#ppt_w/2"/>
                                          </p:val>
                                        </p:tav>
                                        <p:tav tm="100000">
                                          <p:val>
                                            <p:strVal val="#ppt_x"/>
                                          </p:val>
                                        </p:tav>
                                      </p:tavLst>
                                    </p:anim>
                                    <p:anim calcmode="lin" valueType="num">
                                      <p:cBhvr additive="base">
                                        <p:cTn id="25" dur="500" fill="hold"/>
                                        <p:tgtEl>
                                          <p:spTgt spid="43"/>
                                        </p:tgtEl>
                                        <p:attrNameLst>
                                          <p:attrName>ppt_y</p:attrName>
                                        </p:attrNameLst>
                                      </p:cBhvr>
                                      <p:tavLst>
                                        <p:tav tm="0">
                                          <p:val>
                                            <p:strVal val="#ppt_y"/>
                                          </p:val>
                                        </p:tav>
                                        <p:tav tm="100000">
                                          <p:val>
                                            <p:strVal val="#ppt_y"/>
                                          </p:val>
                                        </p:tav>
                                      </p:tavLst>
                                    </p:anim>
                                  </p:childTnLst>
                                </p:cTn>
                              </p:par>
                              <p:par>
                                <p:cTn id="26" presetID="2" presetClass="entr" presetSubtype="8" fill="hold" nodeType="withEffect">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cBhvr additive="base">
                                        <p:cTn id="28" dur="500" fill="hold"/>
                                        <p:tgtEl>
                                          <p:spTgt spid="44"/>
                                        </p:tgtEl>
                                        <p:attrNameLst>
                                          <p:attrName>ppt_x</p:attrName>
                                        </p:attrNameLst>
                                      </p:cBhvr>
                                      <p:tavLst>
                                        <p:tav tm="0">
                                          <p:val>
                                            <p:strVal val="0-#ppt_w/2"/>
                                          </p:val>
                                        </p:tav>
                                        <p:tav tm="100000">
                                          <p:val>
                                            <p:strVal val="#ppt_x"/>
                                          </p:val>
                                        </p:tav>
                                      </p:tavLst>
                                    </p:anim>
                                    <p:anim calcmode="lin" valueType="num">
                                      <p:cBhvr additive="base">
                                        <p:cTn id="29" dur="500" fill="hold"/>
                                        <p:tgtEl>
                                          <p:spTgt spid="44"/>
                                        </p:tgtEl>
                                        <p:attrNameLst>
                                          <p:attrName>ppt_y</p:attrName>
                                        </p:attrNameLst>
                                      </p:cBhvr>
                                      <p:tavLst>
                                        <p:tav tm="0">
                                          <p:val>
                                            <p:strVal val="#ppt_y"/>
                                          </p:val>
                                        </p:tav>
                                        <p:tav tm="100000">
                                          <p:val>
                                            <p:strVal val="#ppt_y"/>
                                          </p:val>
                                        </p:tav>
                                      </p:tavLst>
                                    </p:anim>
                                  </p:childTnLst>
                                </p:cTn>
                              </p:par>
                              <p:par>
                                <p:cTn id="30" presetID="2" presetClass="entr" presetSubtype="8"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 calcmode="lin" valueType="num">
                                      <p:cBhvr additive="base">
                                        <p:cTn id="32" dur="500" fill="hold"/>
                                        <p:tgtEl>
                                          <p:spTgt spid="33"/>
                                        </p:tgtEl>
                                        <p:attrNameLst>
                                          <p:attrName>ppt_x</p:attrName>
                                        </p:attrNameLst>
                                      </p:cBhvr>
                                      <p:tavLst>
                                        <p:tav tm="0">
                                          <p:val>
                                            <p:strVal val="0-#ppt_w/2"/>
                                          </p:val>
                                        </p:tav>
                                        <p:tav tm="100000">
                                          <p:val>
                                            <p:strVal val="#ppt_x"/>
                                          </p:val>
                                        </p:tav>
                                      </p:tavLst>
                                    </p:anim>
                                    <p:anim calcmode="lin" valueType="num">
                                      <p:cBhvr additive="base">
                                        <p:cTn id="33" dur="500" fill="hold"/>
                                        <p:tgtEl>
                                          <p:spTgt spid="33"/>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0"/>
                                  </p:stCondLst>
                                  <p:childTnLst>
                                    <p:set>
                                      <p:cBhvr>
                                        <p:cTn id="35" dur="1" fill="hold">
                                          <p:stCondLst>
                                            <p:cond delay="0"/>
                                          </p:stCondLst>
                                        </p:cTn>
                                        <p:tgtEl>
                                          <p:spTgt spid="34"/>
                                        </p:tgtEl>
                                        <p:attrNameLst>
                                          <p:attrName>style.visibility</p:attrName>
                                        </p:attrNameLst>
                                      </p:cBhvr>
                                      <p:to>
                                        <p:strVal val="visible"/>
                                      </p:to>
                                    </p:set>
                                    <p:anim calcmode="lin" valueType="num">
                                      <p:cBhvr additive="base">
                                        <p:cTn id="36" dur="500" fill="hold"/>
                                        <p:tgtEl>
                                          <p:spTgt spid="34"/>
                                        </p:tgtEl>
                                        <p:attrNameLst>
                                          <p:attrName>ppt_x</p:attrName>
                                        </p:attrNameLst>
                                      </p:cBhvr>
                                      <p:tavLst>
                                        <p:tav tm="0">
                                          <p:val>
                                            <p:strVal val="0-#ppt_w/2"/>
                                          </p:val>
                                        </p:tav>
                                        <p:tav tm="100000">
                                          <p:val>
                                            <p:strVal val="#ppt_x"/>
                                          </p:val>
                                        </p:tav>
                                      </p:tavLst>
                                    </p:anim>
                                    <p:anim calcmode="lin" valueType="num">
                                      <p:cBhvr additive="base">
                                        <p:cTn id="37" dur="500" fill="hold"/>
                                        <p:tgtEl>
                                          <p:spTgt spid="34"/>
                                        </p:tgtEl>
                                        <p:attrNameLst>
                                          <p:attrName>ppt_y</p:attrName>
                                        </p:attrNameLst>
                                      </p:cBhvr>
                                      <p:tavLst>
                                        <p:tav tm="0">
                                          <p:val>
                                            <p:strVal val="#ppt_y"/>
                                          </p:val>
                                        </p:tav>
                                        <p:tav tm="100000">
                                          <p:val>
                                            <p:strVal val="#ppt_y"/>
                                          </p:val>
                                        </p:tav>
                                      </p:tavLst>
                                    </p:anim>
                                  </p:childTnLst>
                                </p:cTn>
                              </p:par>
                              <p:par>
                                <p:cTn id="38" presetID="2" presetClass="entr" presetSubtype="8" fill="hold" grpId="0" nodeType="withEffect">
                                  <p:stCondLst>
                                    <p:cond delay="0"/>
                                  </p:stCondLst>
                                  <p:childTnLst>
                                    <p:set>
                                      <p:cBhvr>
                                        <p:cTn id="39" dur="1" fill="hold">
                                          <p:stCondLst>
                                            <p:cond delay="0"/>
                                          </p:stCondLst>
                                        </p:cTn>
                                        <p:tgtEl>
                                          <p:spTgt spid="35"/>
                                        </p:tgtEl>
                                        <p:attrNameLst>
                                          <p:attrName>style.visibility</p:attrName>
                                        </p:attrNameLst>
                                      </p:cBhvr>
                                      <p:to>
                                        <p:strVal val="visible"/>
                                      </p:to>
                                    </p:set>
                                    <p:anim calcmode="lin" valueType="num">
                                      <p:cBhvr additive="base">
                                        <p:cTn id="40" dur="500" fill="hold"/>
                                        <p:tgtEl>
                                          <p:spTgt spid="35"/>
                                        </p:tgtEl>
                                        <p:attrNameLst>
                                          <p:attrName>ppt_x</p:attrName>
                                        </p:attrNameLst>
                                      </p:cBhvr>
                                      <p:tavLst>
                                        <p:tav tm="0">
                                          <p:val>
                                            <p:strVal val="0-#ppt_w/2"/>
                                          </p:val>
                                        </p:tav>
                                        <p:tav tm="100000">
                                          <p:val>
                                            <p:strVal val="#ppt_x"/>
                                          </p:val>
                                        </p:tav>
                                      </p:tavLst>
                                    </p:anim>
                                    <p:anim calcmode="lin" valueType="num">
                                      <p:cBhvr additive="base">
                                        <p:cTn id="41" dur="500" fill="hold"/>
                                        <p:tgtEl>
                                          <p:spTgt spid="35"/>
                                        </p:tgtEl>
                                        <p:attrNameLst>
                                          <p:attrName>ppt_y</p:attrName>
                                        </p:attrNameLst>
                                      </p:cBhvr>
                                      <p:tavLst>
                                        <p:tav tm="0">
                                          <p:val>
                                            <p:strVal val="#ppt_y"/>
                                          </p:val>
                                        </p:tav>
                                        <p:tav tm="100000">
                                          <p:val>
                                            <p:strVal val="#ppt_y"/>
                                          </p:val>
                                        </p:tav>
                                      </p:tavLst>
                                    </p:anim>
                                  </p:childTnLst>
                                </p:cTn>
                              </p:par>
                              <p:par>
                                <p:cTn id="42" presetID="2" presetClass="entr" presetSubtype="8"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 calcmode="lin" valueType="num">
                                      <p:cBhvr additive="base">
                                        <p:cTn id="44" dur="500" fill="hold"/>
                                        <p:tgtEl>
                                          <p:spTgt spid="36"/>
                                        </p:tgtEl>
                                        <p:attrNameLst>
                                          <p:attrName>ppt_x</p:attrName>
                                        </p:attrNameLst>
                                      </p:cBhvr>
                                      <p:tavLst>
                                        <p:tav tm="0">
                                          <p:val>
                                            <p:strVal val="0-#ppt_w/2"/>
                                          </p:val>
                                        </p:tav>
                                        <p:tav tm="100000">
                                          <p:val>
                                            <p:strVal val="#ppt_x"/>
                                          </p:val>
                                        </p:tav>
                                      </p:tavLst>
                                    </p:anim>
                                    <p:anim calcmode="lin" valueType="num">
                                      <p:cBhvr additive="base">
                                        <p:cTn id="45" dur="500" fill="hold"/>
                                        <p:tgtEl>
                                          <p:spTgt spid="36"/>
                                        </p:tgtEl>
                                        <p:attrNameLst>
                                          <p:attrName>ppt_y</p:attrName>
                                        </p:attrNameLst>
                                      </p:cBhvr>
                                      <p:tavLst>
                                        <p:tav tm="0">
                                          <p:val>
                                            <p:strVal val="#ppt_y"/>
                                          </p:val>
                                        </p:tav>
                                        <p:tav tm="100000">
                                          <p:val>
                                            <p:strVal val="#ppt_y"/>
                                          </p:val>
                                        </p:tav>
                                      </p:tavLst>
                                    </p:anim>
                                  </p:childTnLst>
                                </p:cTn>
                              </p:par>
                            </p:childTnLst>
                          </p:cTn>
                        </p:par>
                        <p:par>
                          <p:cTn id="46" fill="hold">
                            <p:stCondLst>
                              <p:cond delay="1000"/>
                            </p:stCondLst>
                            <p:childTnLst>
                              <p:par>
                                <p:cTn id="47" presetID="2" presetClass="entr" presetSubtype="8" fill="hold" grpId="0" nodeType="afterEffect">
                                  <p:stCondLst>
                                    <p:cond delay="0"/>
                                  </p:stCondLst>
                                  <p:childTnLst>
                                    <p:set>
                                      <p:cBhvr>
                                        <p:cTn id="48" dur="1" fill="hold">
                                          <p:stCondLst>
                                            <p:cond delay="0"/>
                                          </p:stCondLst>
                                        </p:cTn>
                                        <p:tgtEl>
                                          <p:spTgt spid="46"/>
                                        </p:tgtEl>
                                        <p:attrNameLst>
                                          <p:attrName>style.visibility</p:attrName>
                                        </p:attrNameLst>
                                      </p:cBhvr>
                                      <p:to>
                                        <p:strVal val="visible"/>
                                      </p:to>
                                    </p:set>
                                    <p:anim calcmode="lin" valueType="num">
                                      <p:cBhvr additive="base">
                                        <p:cTn id="49" dur="500" fill="hold"/>
                                        <p:tgtEl>
                                          <p:spTgt spid="46"/>
                                        </p:tgtEl>
                                        <p:attrNameLst>
                                          <p:attrName>ppt_x</p:attrName>
                                        </p:attrNameLst>
                                      </p:cBhvr>
                                      <p:tavLst>
                                        <p:tav tm="0">
                                          <p:val>
                                            <p:strVal val="0-#ppt_w/2"/>
                                          </p:val>
                                        </p:tav>
                                        <p:tav tm="100000">
                                          <p:val>
                                            <p:strVal val="#ppt_x"/>
                                          </p:val>
                                        </p:tav>
                                      </p:tavLst>
                                    </p:anim>
                                    <p:anim calcmode="lin" valueType="num">
                                      <p:cBhvr additive="base">
                                        <p:cTn id="50" dur="500" fill="hold"/>
                                        <p:tgtEl>
                                          <p:spTgt spid="46"/>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0"/>
                                  </p:stCondLst>
                                  <p:childTnLst>
                                    <p:set>
                                      <p:cBhvr>
                                        <p:cTn id="52" dur="1" fill="hold">
                                          <p:stCondLst>
                                            <p:cond delay="0"/>
                                          </p:stCondLst>
                                        </p:cTn>
                                        <p:tgtEl>
                                          <p:spTgt spid="39"/>
                                        </p:tgtEl>
                                        <p:attrNameLst>
                                          <p:attrName>style.visibility</p:attrName>
                                        </p:attrNameLst>
                                      </p:cBhvr>
                                      <p:to>
                                        <p:strVal val="visible"/>
                                      </p:to>
                                    </p:set>
                                    <p:anim calcmode="lin" valueType="num">
                                      <p:cBhvr additive="base">
                                        <p:cTn id="53" dur="500" fill="hold"/>
                                        <p:tgtEl>
                                          <p:spTgt spid="39"/>
                                        </p:tgtEl>
                                        <p:attrNameLst>
                                          <p:attrName>ppt_x</p:attrName>
                                        </p:attrNameLst>
                                      </p:cBhvr>
                                      <p:tavLst>
                                        <p:tav tm="0">
                                          <p:val>
                                            <p:strVal val="0-#ppt_w/2"/>
                                          </p:val>
                                        </p:tav>
                                        <p:tav tm="100000">
                                          <p:val>
                                            <p:strVal val="#ppt_x"/>
                                          </p:val>
                                        </p:tav>
                                      </p:tavLst>
                                    </p:anim>
                                    <p:anim calcmode="lin" valueType="num">
                                      <p:cBhvr additive="base">
                                        <p:cTn id="54" dur="500" fill="hold"/>
                                        <p:tgtEl>
                                          <p:spTgt spid="39"/>
                                        </p:tgtEl>
                                        <p:attrNameLst>
                                          <p:attrName>ppt_y</p:attrName>
                                        </p:attrNameLst>
                                      </p:cBhvr>
                                      <p:tavLst>
                                        <p:tav tm="0">
                                          <p:val>
                                            <p:strVal val="#ppt_y"/>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 presetClass="entr" presetSubtype="16" fill="hold" grpId="0" nodeType="clickEffect">
                                  <p:stCondLst>
                                    <p:cond delay="0"/>
                                  </p:stCondLst>
                                  <p:childTnLst>
                                    <p:set>
                                      <p:cBhvr>
                                        <p:cTn id="58" dur="1" fill="hold">
                                          <p:stCondLst>
                                            <p:cond delay="0"/>
                                          </p:stCondLst>
                                        </p:cTn>
                                        <p:tgtEl>
                                          <p:spTgt spid="10"/>
                                        </p:tgtEl>
                                        <p:attrNameLst>
                                          <p:attrName>style.visibility</p:attrName>
                                        </p:attrNameLst>
                                      </p:cBhvr>
                                      <p:to>
                                        <p:strVal val="visible"/>
                                      </p:to>
                                    </p:set>
                                    <p:animEffect transition="in" filter="box(in)">
                                      <p:cBhvr>
                                        <p:cTn id="59" dur="2000"/>
                                        <p:tgtEl>
                                          <p:spTgt spid="10"/>
                                        </p:tgtEl>
                                      </p:cBhvr>
                                    </p:animEffect>
                                  </p:childTnLst>
                                </p:cTn>
                              </p:par>
                              <p:par>
                                <p:cTn id="60" presetID="4" presetClass="entr" presetSubtype="16" fill="hold" nodeType="with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box(in)">
                                      <p:cBhvr>
                                        <p:cTn id="62" dur="2000"/>
                                        <p:tgtEl>
                                          <p:spTgt spid="17"/>
                                        </p:tgtEl>
                                      </p:cBhvr>
                                    </p:animEffect>
                                  </p:childTnLst>
                                </p:cTn>
                              </p:par>
                            </p:childTnLst>
                          </p:cTn>
                        </p:par>
                      </p:childTnLst>
                    </p:cTn>
                  </p:par>
                  <p:par>
                    <p:cTn id="63" fill="hold">
                      <p:stCondLst>
                        <p:cond delay="indefinite"/>
                      </p:stCondLst>
                      <p:childTnLst>
                        <p:par>
                          <p:cTn id="64" fill="hold">
                            <p:stCondLst>
                              <p:cond delay="0"/>
                            </p:stCondLst>
                            <p:childTnLst>
                              <p:par>
                                <p:cTn id="65" presetID="8" presetClass="entr" presetSubtype="16" fill="hold" grpId="0" nodeType="click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diamond(in)">
                                      <p:cBhvr>
                                        <p:cTn id="67" dur="2000"/>
                                        <p:tgtEl>
                                          <p:spTgt spid="6"/>
                                        </p:tgtEl>
                                      </p:cBhvr>
                                    </p:animEffect>
                                  </p:childTnLst>
                                </p:cTn>
                              </p:par>
                              <p:par>
                                <p:cTn id="68" presetID="8" presetClass="entr" presetSubtype="16" fill="hold" nodeType="withEffect">
                                  <p:stCondLst>
                                    <p:cond delay="0"/>
                                  </p:stCondLst>
                                  <p:childTnLst>
                                    <p:set>
                                      <p:cBhvr>
                                        <p:cTn id="69" dur="1" fill="hold">
                                          <p:stCondLst>
                                            <p:cond delay="0"/>
                                          </p:stCondLst>
                                        </p:cTn>
                                        <p:tgtEl>
                                          <p:spTgt spid="22"/>
                                        </p:tgtEl>
                                        <p:attrNameLst>
                                          <p:attrName>style.visibility</p:attrName>
                                        </p:attrNameLst>
                                      </p:cBhvr>
                                      <p:to>
                                        <p:strVal val="visible"/>
                                      </p:to>
                                    </p:set>
                                    <p:animEffect transition="in" filter="diamond(in)">
                                      <p:cBhvr>
                                        <p:cTn id="70" dur="2000"/>
                                        <p:tgtEl>
                                          <p:spTgt spid="22"/>
                                        </p:tgtEl>
                                      </p:cBhvr>
                                    </p:animEffect>
                                  </p:childTnLst>
                                </p:cTn>
                              </p:par>
                            </p:childTnLst>
                          </p:cTn>
                        </p:par>
                      </p:childTnLst>
                    </p:cTn>
                  </p:par>
                  <p:par>
                    <p:cTn id="71" fill="hold">
                      <p:stCondLst>
                        <p:cond delay="indefinite"/>
                      </p:stCondLst>
                      <p:childTnLst>
                        <p:par>
                          <p:cTn id="72" fill="hold">
                            <p:stCondLst>
                              <p:cond delay="0"/>
                            </p:stCondLst>
                            <p:childTnLst>
                              <p:par>
                                <p:cTn id="73" presetID="8" presetClass="entr" presetSubtype="16" fill="hold" grpId="0" nodeType="clickEffect">
                                  <p:stCondLst>
                                    <p:cond delay="0"/>
                                  </p:stCondLst>
                                  <p:childTnLst>
                                    <p:set>
                                      <p:cBhvr>
                                        <p:cTn id="74" dur="1" fill="hold">
                                          <p:stCondLst>
                                            <p:cond delay="0"/>
                                          </p:stCondLst>
                                        </p:cTn>
                                        <p:tgtEl>
                                          <p:spTgt spid="8"/>
                                        </p:tgtEl>
                                        <p:attrNameLst>
                                          <p:attrName>style.visibility</p:attrName>
                                        </p:attrNameLst>
                                      </p:cBhvr>
                                      <p:to>
                                        <p:strVal val="visible"/>
                                      </p:to>
                                    </p:set>
                                    <p:animEffect transition="in" filter="diamond(in)">
                                      <p:cBhvr>
                                        <p:cTn id="75" dur="2000"/>
                                        <p:tgtEl>
                                          <p:spTgt spid="8"/>
                                        </p:tgtEl>
                                      </p:cBhvr>
                                    </p:animEffect>
                                  </p:childTnLst>
                                </p:cTn>
                              </p:par>
                              <p:par>
                                <p:cTn id="76" presetID="8" presetClass="entr" presetSubtype="16" fill="hold" nodeType="with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diamond(in)">
                                      <p:cBhvr>
                                        <p:cTn id="78" dur="2000"/>
                                        <p:tgtEl>
                                          <p:spTgt spid="27"/>
                                        </p:tgtEl>
                                      </p:cBhvr>
                                    </p:animEffect>
                                  </p:childTnLst>
                                </p:cTn>
                              </p:par>
                            </p:childTnLst>
                          </p:cTn>
                        </p:par>
                      </p:childTnLst>
                    </p:cTn>
                  </p:par>
                  <p:par>
                    <p:cTn id="79" fill="hold">
                      <p:stCondLst>
                        <p:cond delay="indefinite"/>
                      </p:stCondLst>
                      <p:childTnLst>
                        <p:par>
                          <p:cTn id="80" fill="hold">
                            <p:stCondLst>
                              <p:cond delay="0"/>
                            </p:stCondLst>
                            <p:childTnLst>
                              <p:par>
                                <p:cTn id="81" presetID="8" presetClass="entr" presetSubtype="16" fill="hold" grpId="0" nodeType="clickEffect">
                                  <p:stCondLst>
                                    <p:cond delay="0"/>
                                  </p:stCondLst>
                                  <p:childTnLst>
                                    <p:set>
                                      <p:cBhvr>
                                        <p:cTn id="82" dur="1" fill="hold">
                                          <p:stCondLst>
                                            <p:cond delay="0"/>
                                          </p:stCondLst>
                                        </p:cTn>
                                        <p:tgtEl>
                                          <p:spTgt spid="16"/>
                                        </p:tgtEl>
                                        <p:attrNameLst>
                                          <p:attrName>style.visibility</p:attrName>
                                        </p:attrNameLst>
                                      </p:cBhvr>
                                      <p:to>
                                        <p:strVal val="visible"/>
                                      </p:to>
                                    </p:set>
                                    <p:animEffect transition="in" filter="diamond(in)">
                                      <p:cBhvr>
                                        <p:cTn id="83" dur="2000"/>
                                        <p:tgtEl>
                                          <p:spTgt spid="16"/>
                                        </p:tgtEl>
                                      </p:cBhvr>
                                    </p:animEffect>
                                  </p:childTnLst>
                                </p:cTn>
                              </p:par>
                              <p:par>
                                <p:cTn id="84" presetID="8" presetClass="entr" presetSubtype="16" fill="hold" nodeType="withEffect">
                                  <p:stCondLst>
                                    <p:cond delay="0"/>
                                  </p:stCondLst>
                                  <p:childTnLst>
                                    <p:set>
                                      <p:cBhvr>
                                        <p:cTn id="85" dur="1" fill="hold">
                                          <p:stCondLst>
                                            <p:cond delay="0"/>
                                          </p:stCondLst>
                                        </p:cTn>
                                        <p:tgtEl>
                                          <p:spTgt spid="32"/>
                                        </p:tgtEl>
                                        <p:attrNameLst>
                                          <p:attrName>style.visibility</p:attrName>
                                        </p:attrNameLst>
                                      </p:cBhvr>
                                      <p:to>
                                        <p:strVal val="visible"/>
                                      </p:to>
                                    </p:set>
                                    <p:animEffect transition="in" filter="diamond(in)">
                                      <p:cBhvr>
                                        <p:cTn id="86"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P spid="33" grpId="0"/>
      <p:bldP spid="34" grpId="0"/>
      <p:bldP spid="35" grpId="0"/>
      <p:bldP spid="36" grpId="0"/>
      <p:bldP spid="39" grpId="0"/>
      <p:bldP spid="46" grpId="0" bldLvl="0" animBg="1"/>
      <p:bldP spid="10" grpId="0" animBg="1"/>
      <p:bldP spid="6" grpId="0" animBg="1"/>
      <p:bldP spid="8"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4031F"/>
            </a:gs>
            <a:gs pos="35000">
              <a:srgbClr val="04031F"/>
            </a:gs>
            <a:gs pos="100000">
              <a:srgbClr val="001B4C"/>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2" name="图片 11" descr="图片包含 动物&#10;&#10;已生成高可信度的说明"/>
          <p:cNvPicPr>
            <a:picLocks noChangeAspect="1"/>
          </p:cNvPicPr>
          <p:nvPr/>
        </p:nvPicPr>
        <p:blipFill>
          <a:blip r:embed="rId1" cstate="print">
            <a:extLst>
              <a:ext uri="{28A0092B-C50C-407E-A947-70E740481C1C}">
                <a14:useLocalDpi xmlns:a14="http://schemas.microsoft.com/office/drawing/2010/main" val="0"/>
              </a:ext>
            </a:extLst>
          </a:blip>
          <a:srcRect r="65458" b="56672"/>
          <a:stretch>
            <a:fillRect/>
          </a:stretch>
        </p:blipFill>
        <p:spPr>
          <a:xfrm>
            <a:off x="0" y="1"/>
            <a:ext cx="1871961" cy="1320800"/>
          </a:xfrm>
          <a:custGeom>
            <a:avLst/>
            <a:gdLst>
              <a:gd name="connsiteX0" fmla="*/ 0 w 3064932"/>
              <a:gd name="connsiteY0" fmla="*/ 0 h 2162525"/>
              <a:gd name="connsiteX1" fmla="*/ 3064932 w 3064932"/>
              <a:gd name="connsiteY1" fmla="*/ 0 h 2162525"/>
              <a:gd name="connsiteX2" fmla="*/ 2082798 w 3064932"/>
              <a:gd name="connsiteY2" fmla="*/ 491067 h 2162525"/>
              <a:gd name="connsiteX3" fmla="*/ 1761064 w 3064932"/>
              <a:gd name="connsiteY3" fmla="*/ 711200 h 2162525"/>
              <a:gd name="connsiteX4" fmla="*/ 1439331 w 3064932"/>
              <a:gd name="connsiteY4" fmla="*/ 880534 h 2162525"/>
              <a:gd name="connsiteX5" fmla="*/ 1032931 w 3064932"/>
              <a:gd name="connsiteY5" fmla="*/ 1219200 h 2162525"/>
              <a:gd name="connsiteX6" fmla="*/ 287864 w 3064932"/>
              <a:gd name="connsiteY6" fmla="*/ 1862667 h 2162525"/>
              <a:gd name="connsiteX7" fmla="*/ 0 w 3064932"/>
              <a:gd name="connsiteY7" fmla="*/ 2162525 h 21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4932" h="2162525">
                <a:moveTo>
                  <a:pt x="0" y="0"/>
                </a:moveTo>
                <a:lnTo>
                  <a:pt x="3064932" y="0"/>
                </a:lnTo>
                <a:lnTo>
                  <a:pt x="2082798" y="491067"/>
                </a:lnTo>
                <a:lnTo>
                  <a:pt x="1761064" y="711200"/>
                </a:lnTo>
                <a:lnTo>
                  <a:pt x="1439331" y="880534"/>
                </a:lnTo>
                <a:lnTo>
                  <a:pt x="1032931" y="1219200"/>
                </a:lnTo>
                <a:lnTo>
                  <a:pt x="287864" y="1862667"/>
                </a:lnTo>
                <a:lnTo>
                  <a:pt x="0" y="2162525"/>
                </a:lnTo>
                <a:close/>
              </a:path>
            </a:pathLst>
          </a:custGeom>
        </p:spPr>
      </p:pic>
      <p:sp>
        <p:nvSpPr>
          <p:cNvPr id="13" name="文本框 12"/>
          <p:cNvSpPr txBox="1"/>
          <p:nvPr/>
        </p:nvSpPr>
        <p:spPr>
          <a:xfrm>
            <a:off x="1364596" y="399715"/>
            <a:ext cx="6438900" cy="521970"/>
          </a:xfrm>
          <a:prstGeom prst="rect">
            <a:avLst/>
          </a:prstGeom>
          <a:noFill/>
        </p:spPr>
        <p:txBody>
          <a:bodyPr wrap="square" rtlCol="0">
            <a:spAutoFit/>
          </a:bodyPr>
          <a:lstStyle/>
          <a:p>
            <a:pPr algn="l"/>
            <a:r>
              <a:rPr lang="en-US" altLang="zh-CN" sz="2800" b="1" spc="300" dirty="0" smtClean="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2.</a:t>
            </a:r>
            <a:r>
              <a:rPr lang="zh-CN" altLang="en-US" sz="28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实施能力介绍</a:t>
            </a:r>
            <a:endParaRPr lang="zh-CN" altLang="en-US" sz="28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endParaRPr>
          </a:p>
        </p:txBody>
      </p:sp>
      <p:sp>
        <p:nvSpPr>
          <p:cNvPr id="167" name="Isosceles Triangle 336"/>
          <p:cNvSpPr/>
          <p:nvPr/>
        </p:nvSpPr>
        <p:spPr>
          <a:xfrm rot="5400000">
            <a:off x="1849897" y="2210565"/>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68" name="Isosceles Triangle 340"/>
          <p:cNvSpPr/>
          <p:nvPr/>
        </p:nvSpPr>
        <p:spPr>
          <a:xfrm rot="5400000">
            <a:off x="1849897" y="3335738"/>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69" name="Isosceles Triangle 344"/>
          <p:cNvSpPr/>
          <p:nvPr/>
        </p:nvSpPr>
        <p:spPr>
          <a:xfrm rot="5400000">
            <a:off x="1849897" y="4402413"/>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72" name="TextBox 13"/>
          <p:cNvSpPr txBox="1"/>
          <p:nvPr/>
        </p:nvSpPr>
        <p:spPr>
          <a:xfrm>
            <a:off x="2186940" y="2028825"/>
            <a:ext cx="5142865" cy="46037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申报主体，以及合作单位能力介绍</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 name="TextBox 13"/>
          <p:cNvSpPr txBox="1"/>
          <p:nvPr/>
        </p:nvSpPr>
        <p:spPr>
          <a:xfrm>
            <a:off x="2186940" y="3121025"/>
            <a:ext cx="3713480" cy="46166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smtClean="0">
                <a:latin typeface="Arial" panose="020B0604020202020204" pitchFamily="34" charset="0"/>
                <a:ea typeface="微软雅黑" panose="020B0503020204020204" pitchFamily="34" charset="-122"/>
                <a:sym typeface="Arial" panose="020B0604020202020204" pitchFamily="34" charset="0"/>
              </a:rPr>
              <a:t>项目团队资质、能力情况</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 name="TextBox 13"/>
          <p:cNvSpPr txBox="1"/>
          <p:nvPr/>
        </p:nvSpPr>
        <p:spPr>
          <a:xfrm>
            <a:off x="2186940" y="4232275"/>
            <a:ext cx="4001135" cy="46037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以前实施过类似项目的列举</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0" advTm="1000"/>
    </mc:Choice>
    <mc:Fallback>
      <p:transition advTm="1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4031F"/>
            </a:gs>
            <a:gs pos="35000">
              <a:srgbClr val="04031F"/>
            </a:gs>
            <a:gs pos="100000">
              <a:srgbClr val="001B4C"/>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2" name="图片 11" descr="图片包含 动物&#10;&#10;已生成高可信度的说明"/>
          <p:cNvPicPr>
            <a:picLocks noChangeAspect="1"/>
          </p:cNvPicPr>
          <p:nvPr/>
        </p:nvPicPr>
        <p:blipFill>
          <a:blip r:embed="rId1" cstate="print">
            <a:extLst>
              <a:ext uri="{28A0092B-C50C-407E-A947-70E740481C1C}">
                <a14:useLocalDpi xmlns:a14="http://schemas.microsoft.com/office/drawing/2010/main" val="0"/>
              </a:ext>
            </a:extLst>
          </a:blip>
          <a:srcRect r="65458" b="56672"/>
          <a:stretch>
            <a:fillRect/>
          </a:stretch>
        </p:blipFill>
        <p:spPr>
          <a:xfrm>
            <a:off x="0" y="1"/>
            <a:ext cx="1871961" cy="1320800"/>
          </a:xfrm>
          <a:custGeom>
            <a:avLst/>
            <a:gdLst>
              <a:gd name="connsiteX0" fmla="*/ 0 w 3064932"/>
              <a:gd name="connsiteY0" fmla="*/ 0 h 2162525"/>
              <a:gd name="connsiteX1" fmla="*/ 3064932 w 3064932"/>
              <a:gd name="connsiteY1" fmla="*/ 0 h 2162525"/>
              <a:gd name="connsiteX2" fmla="*/ 2082798 w 3064932"/>
              <a:gd name="connsiteY2" fmla="*/ 491067 h 2162525"/>
              <a:gd name="connsiteX3" fmla="*/ 1761064 w 3064932"/>
              <a:gd name="connsiteY3" fmla="*/ 711200 h 2162525"/>
              <a:gd name="connsiteX4" fmla="*/ 1439331 w 3064932"/>
              <a:gd name="connsiteY4" fmla="*/ 880534 h 2162525"/>
              <a:gd name="connsiteX5" fmla="*/ 1032931 w 3064932"/>
              <a:gd name="connsiteY5" fmla="*/ 1219200 h 2162525"/>
              <a:gd name="connsiteX6" fmla="*/ 287864 w 3064932"/>
              <a:gd name="connsiteY6" fmla="*/ 1862667 h 2162525"/>
              <a:gd name="connsiteX7" fmla="*/ 0 w 3064932"/>
              <a:gd name="connsiteY7" fmla="*/ 2162525 h 216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4932" h="2162525">
                <a:moveTo>
                  <a:pt x="0" y="0"/>
                </a:moveTo>
                <a:lnTo>
                  <a:pt x="3064932" y="0"/>
                </a:lnTo>
                <a:lnTo>
                  <a:pt x="2082798" y="491067"/>
                </a:lnTo>
                <a:lnTo>
                  <a:pt x="1761064" y="711200"/>
                </a:lnTo>
                <a:lnTo>
                  <a:pt x="1439331" y="880534"/>
                </a:lnTo>
                <a:lnTo>
                  <a:pt x="1032931" y="1219200"/>
                </a:lnTo>
                <a:lnTo>
                  <a:pt x="287864" y="1862667"/>
                </a:lnTo>
                <a:lnTo>
                  <a:pt x="0" y="2162525"/>
                </a:lnTo>
                <a:close/>
              </a:path>
            </a:pathLst>
          </a:custGeom>
        </p:spPr>
      </p:pic>
      <p:sp>
        <p:nvSpPr>
          <p:cNvPr id="13" name="文本框 12"/>
          <p:cNvSpPr txBox="1"/>
          <p:nvPr/>
        </p:nvSpPr>
        <p:spPr>
          <a:xfrm>
            <a:off x="1364596" y="399715"/>
            <a:ext cx="6438900" cy="521970"/>
          </a:xfrm>
          <a:prstGeom prst="rect">
            <a:avLst/>
          </a:prstGeom>
          <a:noFill/>
        </p:spPr>
        <p:txBody>
          <a:bodyPr wrap="square" rtlCol="0">
            <a:spAutoFit/>
          </a:bodyPr>
          <a:lstStyle/>
          <a:p>
            <a:pPr algn="l"/>
            <a:r>
              <a:rPr lang="en-US" altLang="zh-CN" sz="28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3.</a:t>
            </a:r>
            <a:r>
              <a:rPr lang="zh-CN" altLang="en-US" sz="28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rPr>
              <a:t>项目预算情况说明</a:t>
            </a:r>
            <a:endParaRPr lang="zh-CN" altLang="en-US" sz="2800" b="1" spc="300" dirty="0">
              <a:gradFill flip="none" rotWithShape="1">
                <a:gsLst>
                  <a:gs pos="60000">
                    <a:srgbClr val="B6C6DD"/>
                  </a:gs>
                  <a:gs pos="23000">
                    <a:schemeClr val="bg1"/>
                  </a:gs>
                  <a:gs pos="100000">
                    <a:srgbClr val="425C8F"/>
                  </a:gs>
                </a:gsLst>
                <a:lin ang="2700000" scaled="1"/>
                <a:tileRect/>
              </a:gradFill>
              <a:latin typeface="Arial" panose="020B0604020202020204" pitchFamily="34" charset="0"/>
              <a:ea typeface="微软雅黑" panose="020B0503020204020204" pitchFamily="34" charset="-122"/>
              <a:cs typeface="方正兰亭细黑_GBK_M" panose="02010600010101010101" pitchFamily="2" charset="2"/>
              <a:sym typeface="Arial" panose="020B0604020202020204" pitchFamily="34" charset="0"/>
            </a:endParaRPr>
          </a:p>
        </p:txBody>
      </p:sp>
      <p:sp>
        <p:nvSpPr>
          <p:cNvPr id="167" name="Isosceles Triangle 336"/>
          <p:cNvSpPr/>
          <p:nvPr/>
        </p:nvSpPr>
        <p:spPr>
          <a:xfrm rot="5400000">
            <a:off x="1849897" y="2210565"/>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68" name="Isosceles Triangle 340"/>
          <p:cNvSpPr/>
          <p:nvPr/>
        </p:nvSpPr>
        <p:spPr>
          <a:xfrm rot="5400000">
            <a:off x="1849897" y="3335738"/>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69" name="Isosceles Triangle 344"/>
          <p:cNvSpPr/>
          <p:nvPr/>
        </p:nvSpPr>
        <p:spPr>
          <a:xfrm rot="5400000">
            <a:off x="1849897" y="4402413"/>
            <a:ext cx="152399" cy="131362"/>
          </a:xfrm>
          <a:prstGeom prst="triangle">
            <a:avLst/>
          </a:prstGeom>
          <a:solidFill>
            <a:srgbClr val="FFFFFF">
              <a:alpha val="50195"/>
            </a:srgbClr>
          </a:solidFill>
          <a:ln w="25400">
            <a:noFill/>
          </a:ln>
        </p:spPr>
        <p:txBody>
          <a:bodyPr anchor="ctr"/>
          <a:lstStyle/>
          <a:p>
            <a:pPr algn="ctr" fontAlgn="base">
              <a:spcBef>
                <a:spcPct val="0"/>
              </a:spcBef>
              <a:spcAft>
                <a:spcPct val="0"/>
              </a:spcAft>
            </a:pPr>
            <a:endParaRPr lang="en-US" sz="8000" dirty="0">
              <a:solidFill>
                <a:srgbClr val="00CC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72" name="TextBox 13"/>
          <p:cNvSpPr txBox="1"/>
          <p:nvPr/>
        </p:nvSpPr>
        <p:spPr>
          <a:xfrm>
            <a:off x="2186940" y="2028825"/>
            <a:ext cx="3713480" cy="46037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自筹资金</a:t>
            </a:r>
            <a:r>
              <a:rPr lang="zh-CN" altLang="en-US" dirty="0" smtClean="0">
                <a:latin typeface="Arial" panose="020B0604020202020204" pitchFamily="34" charset="0"/>
                <a:ea typeface="微软雅黑" panose="020B0503020204020204" pitchFamily="34" charset="-122"/>
                <a:sym typeface="Arial" panose="020B0604020202020204" pitchFamily="34" charset="0"/>
              </a:rPr>
              <a:t>情况</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 name="TextBox 13"/>
          <p:cNvSpPr txBox="1"/>
          <p:nvPr/>
        </p:nvSpPr>
        <p:spPr>
          <a:xfrm>
            <a:off x="2186940" y="3121025"/>
            <a:ext cx="4000500" cy="46037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地市或者省级配套</a:t>
            </a:r>
            <a:r>
              <a:rPr lang="zh-CN" altLang="en-US" dirty="0" smtClean="0">
                <a:latin typeface="Arial" panose="020B0604020202020204" pitchFamily="34" charset="0"/>
                <a:ea typeface="微软雅黑" panose="020B0503020204020204" pitchFamily="34" charset="-122"/>
                <a:sym typeface="Arial" panose="020B0604020202020204" pitchFamily="34" charset="0"/>
              </a:rPr>
              <a:t>资金情况</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 name="TextBox 13"/>
          <p:cNvSpPr txBox="1"/>
          <p:nvPr/>
        </p:nvSpPr>
        <p:spPr>
          <a:xfrm>
            <a:off x="2186940" y="4232275"/>
            <a:ext cx="3713480" cy="460375"/>
          </a:xfrm>
          <a:prstGeom prst="rect">
            <a:avLst/>
          </a:prstGeom>
          <a:noFill/>
        </p:spPr>
        <p:txBody>
          <a:bodyPr wrap="square" rtlCol="0">
            <a:spAutoFit/>
          </a:bodyPr>
          <a:lstStyle>
            <a:defPPr>
              <a:defRPr lang="zh-CN"/>
            </a:defPPr>
            <a:lvl1pPr>
              <a:defRPr sz="2400">
                <a:solidFill>
                  <a:schemeClr val="bg1"/>
                </a:solidFill>
                <a:latin typeface="思源黑体 CN Heavy" panose="020B0A00000000000000" pitchFamily="34" charset="-122"/>
                <a:ea typeface="思源黑体 CN Heavy" panose="020B0A00000000000000" pitchFamily="34" charset="-122"/>
              </a:defRPr>
            </a:lvl1pPr>
          </a:lstStyle>
          <a:p>
            <a:r>
              <a:rPr lang="zh-CN" altLang="en-US" dirty="0">
                <a:latin typeface="Arial" panose="020B0604020202020204" pitchFamily="34" charset="0"/>
                <a:ea typeface="微软雅黑" panose="020B0503020204020204" pitchFamily="34" charset="-122"/>
                <a:sym typeface="Arial" panose="020B0604020202020204" pitchFamily="34" charset="0"/>
              </a:rPr>
              <a:t>企业自身经营</a:t>
            </a:r>
            <a:r>
              <a:rPr lang="zh-CN" altLang="en-US" dirty="0" smtClean="0">
                <a:latin typeface="Arial" panose="020B0604020202020204" pitchFamily="34" charset="0"/>
                <a:ea typeface="微软雅黑" panose="020B0503020204020204" pitchFamily="34" charset="-122"/>
                <a:sym typeface="Arial" panose="020B0604020202020204" pitchFamily="34" charset="0"/>
              </a:rPr>
              <a:t>情况</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0" advTm="1000"/>
    </mc:Choice>
    <mc:Fallback>
      <p:transition advTm="1000"/>
    </mc:Fallback>
  </mc:AlternateContent>
  <p:timing>
    <p:tnLst>
      <p:par>
        <p:cTn id="1" dur="indefinite" restart="never" nodeType="tmRoot"/>
      </p:par>
    </p:tnLst>
  </p:timing>
</p:sld>
</file>

<file path=ppt/tags/tag1.xml><?xml version="1.0" encoding="utf-8"?>
<p:tagLst xmlns:p="http://schemas.openxmlformats.org/presentationml/2006/main">
  <p:tag name="KSO_WM_SLIDE_MODEL_TYPE" val="cover"/>
</p:tagLst>
</file>

<file path=ppt/tags/tag2.xml><?xml version="1.0" encoding="utf-8"?>
<p:tagLst xmlns:p="http://schemas.openxmlformats.org/presentationml/2006/main">
  <p:tag name="ISPRING_PRESENTATION_TITLE" val="科技3"/>
  <p:tag name="ISPRING_FIRST_PUBLISH" val="1"/>
</p:tagLst>
</file>

<file path=ppt/theme/theme1.xml><?xml version="1.0" encoding="utf-8"?>
<a:theme xmlns:a="http://schemas.openxmlformats.org/drawingml/2006/main" name="Office 主题​​">
  <a:themeElements>
    <a:clrScheme name="自定义 29">
      <a:dk1>
        <a:sysClr val="windowText" lastClr="000000"/>
      </a:dk1>
      <a:lt1>
        <a:sysClr val="window" lastClr="FFFFFF"/>
      </a:lt1>
      <a:dk2>
        <a:srgbClr val="44546A"/>
      </a:dk2>
      <a:lt2>
        <a:srgbClr val="E7E6E6"/>
      </a:lt2>
      <a:accent1>
        <a:srgbClr val="01E0E4"/>
      </a:accent1>
      <a:accent2>
        <a:srgbClr val="F2F2F2"/>
      </a:accent2>
      <a:accent3>
        <a:srgbClr val="01E0E4"/>
      </a:accent3>
      <a:accent4>
        <a:srgbClr val="D8D8D8"/>
      </a:accent4>
      <a:accent5>
        <a:srgbClr val="01E0E4"/>
      </a:accent5>
      <a:accent6>
        <a:srgbClr val="D8D8D8"/>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29">
      <a:dk1>
        <a:sysClr val="windowText" lastClr="000000"/>
      </a:dk1>
      <a:lt1>
        <a:sysClr val="window" lastClr="FFFFFF"/>
      </a:lt1>
      <a:dk2>
        <a:srgbClr val="44546A"/>
      </a:dk2>
      <a:lt2>
        <a:srgbClr val="E7E6E6"/>
      </a:lt2>
      <a:accent1>
        <a:srgbClr val="01E0E4"/>
      </a:accent1>
      <a:accent2>
        <a:srgbClr val="F2F2F2"/>
      </a:accent2>
      <a:accent3>
        <a:srgbClr val="01E0E4"/>
      </a:accent3>
      <a:accent4>
        <a:srgbClr val="D8D8D8"/>
      </a:accent4>
      <a:accent5>
        <a:srgbClr val="01E0E4"/>
      </a:accent5>
      <a:accent6>
        <a:srgbClr val="D8D8D8"/>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1858</Words>
  <Application>WPS 演示</Application>
  <PresentationFormat>宽屏</PresentationFormat>
  <Paragraphs>208</Paragraphs>
  <Slides>11</Slides>
  <Notes>7</Notes>
  <HiddenSlides>0</HiddenSlides>
  <MMClips>0</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11</vt:i4>
      </vt:variant>
    </vt:vector>
  </HeadingPairs>
  <TitlesOfParts>
    <vt:vector size="27" baseType="lpstr">
      <vt:lpstr>Arial</vt:lpstr>
      <vt:lpstr>宋体</vt:lpstr>
      <vt:lpstr>Wingdings</vt:lpstr>
      <vt:lpstr>微软雅黑</vt:lpstr>
      <vt:lpstr>方正兰亭细黑_GBK_M</vt:lpstr>
      <vt:lpstr>黑体</vt:lpstr>
      <vt:lpstr>Calibri</vt:lpstr>
      <vt:lpstr>Arial</vt:lpstr>
      <vt:lpstr>思源黑体 CN Heavy</vt:lpstr>
      <vt:lpstr>Arial Unicode MS</vt:lpstr>
      <vt:lpstr>等线 Light</vt:lpstr>
      <vt:lpstr>等线</vt:lpstr>
      <vt:lpstr>Calibri Light</vt:lpstr>
      <vt:lpstr>Office 主题​​</vt:lpstr>
      <vt:lpstr>1_Office 主题​​</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科技3</dc:title>
  <dc:creator>杨影</dc:creator>
  <cp:lastModifiedBy>WPS_1559620872</cp:lastModifiedBy>
  <cp:revision>46</cp:revision>
  <dcterms:created xsi:type="dcterms:W3CDTF">2018-07-26T13:46:00Z</dcterms:created>
  <dcterms:modified xsi:type="dcterms:W3CDTF">2019-06-24T03:19:56Z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2052-11.1.0.8696</vt:lpwstr>
  </property>
</Properties>
</file>